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5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73.xml.rels" ContentType="application/vnd.openxmlformats-package.relationships+xml"/>
  <Override PartName="/ppt/slides/_rels/slide13.xml.rels" ContentType="application/vnd.openxmlformats-package.relationships+xml"/>
  <Override PartName="/ppt/slides/_rels/slide56.xml.rels" ContentType="application/vnd.openxmlformats-package.relationships+xml"/>
  <Override PartName="/ppt/slides/_rels/slide21.xml.rels" ContentType="application/vnd.openxmlformats-package.relationships+xml"/>
  <Override PartName="/ppt/slides/_rels/slide64.xml.rels" ContentType="application/vnd.openxmlformats-package.relationships+xml"/>
  <Override PartName="/ppt/slides/_rels/slide39.xml.rels" ContentType="application/vnd.openxmlformats-package.relationships+xml"/>
  <Override PartName="/ppt/slides/_rels/slide12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60.xml.rels" ContentType="application/vnd.openxmlformats-package.relationships+xml"/>
  <Override PartName="/ppt/slides/_rels/slide4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68.xml.rels" ContentType="application/vnd.openxmlformats-package.relationships+xml"/>
  <Override PartName="/ppt/slides/_rels/slide25.xml.rels" ContentType="application/vnd.openxmlformats-package.relationships+xml"/>
  <Override PartName="/ppt/slides/_rels/slide42.xml.rels" ContentType="application/vnd.openxmlformats-package.relationships+xml"/>
  <Override PartName="/ppt/slides/_rels/slide17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59.xml.rels" ContentType="application/vnd.openxmlformats-package.relationships+xml"/>
  <Override PartName="/ppt/slides/_rels/slide16.xml.rels" ContentType="application/vnd.openxmlformats-package.relationships+xml"/>
  <Override PartName="/ppt/slides/_rels/slide50.xml.rels" ContentType="application/vnd.openxmlformats-package.relationships+xml"/>
  <Override PartName="/ppt/slides/_rels/slide41.xml.rels" ContentType="application/vnd.openxmlformats-package.relationships+xml"/>
  <Override PartName="/ppt/slides/_rels/slide67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_rels/slide72.xml.rels" ContentType="application/vnd.openxmlformats-package.relationships+xml"/>
  <Override PartName="/ppt/slides/_rels/slide38.xml.rels" ContentType="application/vnd.openxmlformats-package.relationships+xml"/>
  <Override PartName="/ppt/slides/_rels/slide71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70.xml.rels" ContentType="application/vnd.openxmlformats-package.relationships+xml"/>
  <Override PartName="/ppt/slides/_rels/slide19.xml.rels" ContentType="application/vnd.openxmlformats-package.relationships+xml"/>
  <Override PartName="/ppt/slides/_rels/slide1.xml.rels" ContentType="application/vnd.openxmlformats-package.relationships+xml"/>
  <Override PartName="/ppt/slides/_rels/slide44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6.xml.rels" ContentType="application/vnd.openxmlformats-package.relationships+xml"/>
  <Override PartName="/ppt/slides/_rels/slide5.xml.rels" ContentType="application/vnd.openxmlformats-package.relationships+xml"/>
  <Override PartName="/ppt/slides/_rels/slide48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5.xml.rels" ContentType="application/vnd.openxmlformats-package.relationships+xml"/>
  <Override PartName="/ppt/slides/_rels/slide22.xml.rels" ContentType="application/vnd.openxmlformats-package.relationships+xml"/>
  <Override PartName="/ppt/slides/_rels/slide31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42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60.xml" ContentType="application/vnd.openxmlformats-officedocument.presentationml.slide+xml"/>
  <Override PartName="/ppt/slides/slide26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70.xml" ContentType="application/vnd.openxmlformats-officedocument.presentationml.slide+xml"/>
  <Override PartName="/ppt/slides/slide19.xml" ContentType="application/vnd.openxmlformats-officedocument.presentationml.slide+xml"/>
  <Override PartName="/ppt/slides/slide7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61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65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10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63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73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  <Override PartName="/ppt/media/image127.png" ContentType="image/png"/>
  <Override PartName="/ppt/media/image36.png" ContentType="image/png"/>
  <Override PartName="/ppt/media/image126.png" ContentType="image/png"/>
  <Override PartName="/ppt/media/image35.png" ContentType="image/png"/>
  <Override PartName="/ppt/media/image125.png" ContentType="image/png"/>
  <Override PartName="/ppt/media/image34.png" ContentType="image/png"/>
  <Override PartName="/ppt/media/image124.png" ContentType="image/png"/>
  <Override PartName="/ppt/media/image33.png" ContentType="image/png"/>
  <Override PartName="/ppt/media/image123.png" ContentType="image/png"/>
  <Override PartName="/ppt/media/image32.png" ContentType="image/png"/>
  <Override PartName="/ppt/media/image122.png" ContentType="image/png"/>
  <Override PartName="/ppt/media/image31.png" ContentType="image/png"/>
  <Override PartName="/ppt/media/image121.png" ContentType="image/png"/>
  <Override PartName="/ppt/media/image30.png" ContentType="image/png"/>
  <Override PartName="/ppt/media/image120.png" ContentType="image/png"/>
  <Override PartName="/ppt/media/image119.png" ContentType="image/png"/>
  <Override PartName="/ppt/media/image28.png" ContentType="image/png"/>
  <Override PartName="/ppt/media/image118.png" ContentType="image/png"/>
  <Override PartName="/ppt/media/image27.png" ContentType="image/png"/>
  <Override PartName="/ppt/media/image117.png" ContentType="image/png"/>
  <Override PartName="/ppt/media/image26.png" ContentType="image/png"/>
  <Override PartName="/ppt/media/image116.png" ContentType="image/png"/>
  <Override PartName="/ppt/media/image25.png" ContentType="image/png"/>
  <Override PartName="/ppt/media/image115.png" ContentType="image/png"/>
  <Override PartName="/ppt/media/image24.png" ContentType="image/png"/>
  <Override PartName="/ppt/media/image114.png" ContentType="image/png"/>
  <Override PartName="/ppt/media/image23.png" ContentType="image/png"/>
  <Override PartName="/ppt/media/image113.png" ContentType="image/png"/>
  <Override PartName="/ppt/media/image22.png" ContentType="image/png"/>
  <Override PartName="/ppt/media/image112.png" ContentType="image/png"/>
  <Override PartName="/ppt/media/image21.png" ContentType="image/png"/>
  <Override PartName="/ppt/media/image111.png" ContentType="image/png"/>
  <Override PartName="/ppt/media/image20.png" ContentType="image/png"/>
  <Override PartName="/ppt/media/image110.png" ContentType="image/png"/>
  <Override PartName="/ppt/media/image109.png" ContentType="image/png"/>
  <Override PartName="/ppt/media/image18.png" ContentType="image/png"/>
  <Override PartName="/ppt/media/image108.png" ContentType="image/png"/>
  <Override PartName="/ppt/media/image17.png" ContentType="image/png"/>
  <Override PartName="/ppt/media/image107.png" ContentType="image/png"/>
  <Override PartName="/ppt/media/image16.png" ContentType="image/png"/>
  <Override PartName="/ppt/media/image106.png" ContentType="image/png"/>
  <Override PartName="/ppt/media/image15.png" ContentType="image/png"/>
  <Override PartName="/ppt/media/image105.png" ContentType="image/png"/>
  <Override PartName="/ppt/media/image14.png" ContentType="image/png"/>
  <Override PartName="/ppt/media/image104.png" ContentType="image/png"/>
  <Override PartName="/ppt/media/image13.png" ContentType="image/png"/>
  <Override PartName="/ppt/media/image103.png" ContentType="image/png"/>
  <Override PartName="/ppt/media/image12.png" ContentType="image/png"/>
  <Override PartName="/ppt/media/image102.png" ContentType="image/png"/>
  <Override PartName="/ppt/media/image11.png" ContentType="image/png"/>
  <Override PartName="/ppt/media/image101.png" ContentType="image/png"/>
  <Override PartName="/ppt/media/image10.png" ContentType="image/png"/>
  <Override PartName="/ppt/media/image99.png" ContentType="image/png"/>
  <Override PartName="/ppt/media/image100.png" ContentType="image/png"/>
  <Override PartName="/ppt/media/image98.png" ContentType="image/png"/>
  <Override PartName="/ppt/media/image189.png" ContentType="image/png"/>
  <Override PartName="/ppt/media/image92.png" ContentType="image/png"/>
  <Override PartName="/ppt/media/image183.png" ContentType="image/png"/>
  <Override PartName="/ppt/media/image91.png" ContentType="image/png"/>
  <Override PartName="/ppt/media/image182.png" ContentType="image/png"/>
  <Override PartName="/ppt/media/image90.png" ContentType="image/png"/>
  <Override PartName="/ppt/media/image181.png" ContentType="image/png"/>
  <Override PartName="/ppt/media/image82.png" ContentType="image/png"/>
  <Override PartName="/ppt/media/image173.png" ContentType="image/png"/>
  <Override PartName="/ppt/media/image81.png" ContentType="image/png"/>
  <Override PartName="/ppt/media/image172.png" ContentType="image/png"/>
  <Override PartName="/ppt/media/image80.png" ContentType="image/png"/>
  <Override PartName="/ppt/media/image171.png" ContentType="image/png"/>
  <Override PartName="/ppt/media/image2.png" ContentType="image/png"/>
  <Override PartName="/ppt/media/image170.png" ContentType="image/png"/>
  <Override PartName="/ppt/media/image59.png" ContentType="image/png"/>
  <Override PartName="/ppt/media/image4.png" ContentType="image/png"/>
  <Override PartName="/ppt/media/image7.png" ContentType="image/png"/>
  <Override PartName="/ppt/media/image63.png" ContentType="image/png"/>
  <Override PartName="/ppt/media/image154.png" ContentType="image/png"/>
  <Override PartName="/ppt/media/image5.png" ContentType="image/png"/>
  <Override PartName="/ppt/media/image130.png" ContentType="image/png"/>
  <Override PartName="/ppt/media/image96.png" ContentType="image/png"/>
  <Override PartName="/ppt/media/image187.png" ContentType="image/png"/>
  <Override PartName="/ppt/media/image53.png" ContentType="image/png"/>
  <Override PartName="/ppt/media/image144.png" ContentType="image/png"/>
  <Override PartName="/ppt/media/image3.png" ContentType="image/png"/>
  <Override PartName="/ppt/media/image150.png" ContentType="image/png"/>
  <Override PartName="/ppt/media/image193.png" ContentType="image/png"/>
  <Override PartName="/ppt/media/image160.png" ContentType="image/png"/>
  <Override PartName="/ppt/media/image140.png" ContentType="image/png"/>
  <Override PartName="/ppt/media/image191.png" ContentType="image/png"/>
  <Override PartName="/ppt/media/image192.png" ContentType="image/png"/>
  <Override PartName="/ppt/media/image29.png" ContentType="image/png"/>
  <Override PartName="/ppt/media/image6.png" ContentType="image/png"/>
  <Override PartName="/ppt/media/image188.png" ContentType="image/png"/>
  <Override PartName="/ppt/media/image97.png" ContentType="image/png"/>
  <Override PartName="/ppt/media/image145.png" ContentType="image/png"/>
  <Override PartName="/ppt/media/image54.png" ContentType="image/png"/>
  <Override PartName="/ppt/media/image8.png" ContentType="image/png"/>
  <Override PartName="/ppt/media/image194.png" ContentType="image/png"/>
  <Override PartName="/ppt/media/image195.png" ContentType="image/png"/>
  <Override PartName="/ppt/media/image165.png" ContentType="image/png"/>
  <Override PartName="/ppt/media/image74.png" ContentType="image/png"/>
  <Override PartName="/ppt/media/image148.png" ContentType="image/png"/>
  <Override PartName="/ppt/media/image57.png" ContentType="image/png"/>
  <Override PartName="/ppt/media/image49.png" ContentType="image/png"/>
  <Override PartName="/ppt/media/image1.png" ContentType="image/png"/>
  <Override PartName="/ppt/media/image149.png" ContentType="image/png"/>
  <Override PartName="/ppt/media/image58.png" ContentType="image/png"/>
  <Override PartName="/ppt/media/image9.png" ContentType="image/png"/>
  <Override PartName="/ppt/media/image190.png" ContentType="image/png"/>
  <Override PartName="/ppt/media/image156.png" ContentType="image/png"/>
  <Override PartName="/ppt/media/image65.png" ContentType="image/png"/>
  <Override PartName="/ppt/media/image139.png" ContentType="image/png"/>
  <Override PartName="/ppt/media/image48.png" ContentType="image/png"/>
  <Override PartName="/ppt/media/image155.png" ContentType="image/png"/>
  <Override PartName="/ppt/media/image64.png" ContentType="image/png"/>
  <Override PartName="/ppt/media/image138.png" ContentType="image/png"/>
  <Override PartName="/ppt/media/image47.png" ContentType="image/png"/>
  <Override PartName="/ppt/media/image164.png" ContentType="image/png"/>
  <Override PartName="/ppt/media/image73.png" ContentType="image/png"/>
  <Override PartName="/ppt/media/image147.png" ContentType="image/png"/>
  <Override PartName="/ppt/media/image56.png" ContentType="image/png"/>
  <Override PartName="/ppt/media/image39.png" ContentType="image/png"/>
  <Override PartName="/ppt/media/image180.png" ContentType="image/png"/>
  <Override PartName="/ppt/media/image146.png" ContentType="image/png"/>
  <Override PartName="/ppt/media/image55.png" ContentType="image/png"/>
  <Override PartName="/ppt/media/image129.png" ContentType="image/png"/>
  <Override PartName="/ppt/media/image38.png" ContentType="image/png"/>
  <Override PartName="/ppt/media/image128.png" ContentType="image/png"/>
  <Override PartName="/ppt/media/image37.png" ContentType="image/png"/>
  <Override PartName="/ppt/media/image166.png" ContentType="image/png"/>
  <Override PartName="/ppt/media/image75.png" ContentType="image/png"/>
  <Override PartName="/ppt/media/image131.png" ContentType="image/png"/>
  <Override PartName="/ppt/media/image40.png" ContentType="image/png"/>
  <Override PartName="/ppt/media/image174.png" ContentType="image/png"/>
  <Override PartName="/ppt/media/image83.png" ContentType="image/png"/>
  <Override PartName="/ppt/media/image157.png" ContentType="image/png"/>
  <Override PartName="/ppt/media/image66.png" ContentType="image/png"/>
  <Override PartName="/ppt/media/image141.png" ContentType="image/png"/>
  <Override PartName="/ppt/media/image50.png" ContentType="image/png"/>
  <Override PartName="/ppt/media/image184.png" ContentType="image/png"/>
  <Override PartName="/ppt/media/image93.png" ContentType="image/png"/>
  <Override PartName="/ppt/media/image167.png" ContentType="image/png"/>
  <Override PartName="/ppt/media/image76.png" ContentType="image/png"/>
  <Override PartName="/ppt/media/image132.png" ContentType="image/png"/>
  <Override PartName="/ppt/media/image41.png" ContentType="image/png"/>
  <Override PartName="/ppt/media/image175.png" ContentType="image/png"/>
  <Override PartName="/ppt/media/image84.png" ContentType="image/png"/>
  <Override PartName="/ppt/media/image158.png" ContentType="image/png"/>
  <Override PartName="/ppt/media/image67.png" ContentType="image/png"/>
  <Override PartName="/ppt/media/image142.png" ContentType="image/png"/>
  <Override PartName="/ppt/media/image51.png" ContentType="image/png"/>
  <Override PartName="/ppt/media/image185.png" ContentType="image/png"/>
  <Override PartName="/ppt/media/image94.png" ContentType="image/png"/>
  <Override PartName="/ppt/media/image168.png" ContentType="image/png"/>
  <Override PartName="/ppt/media/image77.png" ContentType="image/png"/>
  <Override PartName="/ppt/media/image133.png" ContentType="image/png"/>
  <Override PartName="/ppt/media/image42.png" ContentType="image/png"/>
  <Override PartName="/ppt/media/image176.png" ContentType="image/png"/>
  <Override PartName="/ppt/media/image85.png" ContentType="image/png"/>
  <Override PartName="/ppt/media/image159.png" ContentType="image/png"/>
  <Override PartName="/ppt/media/image68.png" ContentType="image/png"/>
  <Override PartName="/ppt/media/image143.png" ContentType="image/png"/>
  <Override PartName="/ppt/media/image52.png" ContentType="image/png"/>
  <Override PartName="/ppt/media/image186.png" ContentType="image/png"/>
  <Override PartName="/ppt/media/image95.png" ContentType="image/png"/>
  <Override PartName="/ppt/media/image169.png" ContentType="image/png"/>
  <Override PartName="/ppt/media/image78.png" ContentType="image/png"/>
  <Override PartName="/ppt/media/image134.png" ContentType="image/png"/>
  <Override PartName="/ppt/media/image43.png" ContentType="image/png"/>
  <Override PartName="/ppt/media/image177.png" ContentType="image/png"/>
  <Override PartName="/ppt/media/image86.png" ContentType="image/png"/>
  <Override PartName="/ppt/media/image69.png" ContentType="image/png"/>
  <Override PartName="/ppt/media/image79.png" ContentType="image/png"/>
  <Override PartName="/ppt/media/image19.png" ContentType="image/png"/>
  <Override PartName="/ppt/media/image135.png" ContentType="image/png"/>
  <Override PartName="/ppt/media/image44.png" ContentType="image/png"/>
  <Override PartName="/ppt/media/image178.png" ContentType="image/png"/>
  <Override PartName="/ppt/media/image87.png" ContentType="image/png"/>
  <Override PartName="/ppt/media/image136.png" ContentType="image/png"/>
  <Override PartName="/ppt/media/image45.png" ContentType="image/png"/>
  <Override PartName="/ppt/media/image179.png" ContentType="image/png"/>
  <Override PartName="/ppt/media/image88.png" ContentType="image/png"/>
  <Override PartName="/ppt/media/image137.png" ContentType="image/png"/>
  <Override PartName="/ppt/media/image46.png" ContentType="image/png"/>
  <Override PartName="/ppt/media/image89.png" ContentType="image/png"/>
  <Override PartName="/ppt/media/image151.png" ContentType="image/png"/>
  <Override PartName="/ppt/media/image60.png" ContentType="image/png"/>
  <Override PartName="/ppt/media/image152.png" ContentType="image/png"/>
  <Override PartName="/ppt/media/image61.png" ContentType="image/png"/>
  <Override PartName="/ppt/media/image153.png" ContentType="image/png"/>
  <Override PartName="/ppt/media/image62.png" ContentType="image/png"/>
  <Override PartName="/ppt/media/image161.png" ContentType="image/png"/>
  <Override PartName="/ppt/media/image70.png" ContentType="image/png"/>
  <Override PartName="/ppt/media/image162.png" ContentType="image/png"/>
  <Override PartName="/ppt/media/image71.png" ContentType="image/png"/>
  <Override PartName="/ppt/media/image163.png" ContentType="image/png"/>
  <Override PartName="/ppt/media/image72.png" ContentType="image/png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presProps" Target="presProps.xml"/>
</Relationships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lang="it-IT" sz="2128" spc="117" strike="noStrike">
                <a:solidFill>
                  <a:srgbClr val="595959"/>
                </a:solidFill>
                <a:latin typeface="Calibri"/>
              </a:defRPr>
            </a:pPr>
            <a:r>
              <a:rPr b="1" lang="it-IT" sz="2128" spc="117" strike="noStrike">
                <a:solidFill>
                  <a:srgbClr val="595959"/>
                </a:solidFill>
                <a:latin typeface="Calibri"/>
              </a:rPr>
              <a:t>Valori di similarità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2.16</c:v>
                </c:pt>
                <c:pt idx="1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rgbClr val="ed7d31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1.98</c:v>
                </c:pt>
                <c:pt idx="1">
                  <c:v>0.75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rgbClr val="a5a5a5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1.91</c:v>
                </c:pt>
                <c:pt idx="1">
                  <c:v>0.72</c:v>
                </c:pt>
              </c:numCache>
            </c:numRef>
          </c:val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rgbClr val="ffc000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2"/>
                <c:pt idx="0">
                  <c:v>2.04</c:v>
                </c:pt>
                <c:pt idx="1">
                  <c:v>0.72</c:v>
                </c:pt>
              </c:numCache>
            </c:numRef>
          </c:val>
        </c:ser>
        <c:gapWidth val="444"/>
        <c:overlap val="-90"/>
        <c:axId val="92417880"/>
        <c:axId val="13186469"/>
      </c:barChart>
      <c:catAx>
        <c:axId val="92417880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064" spc="117" strike="noStrike">
                <a:solidFill>
                  <a:srgbClr val="595959"/>
                </a:solidFill>
                <a:latin typeface="Calibri"/>
              </a:defRPr>
            </a:pPr>
          </a:p>
        </c:txPr>
        <c:crossAx val="13186469"/>
        <c:crosses val="autoZero"/>
        <c:auto val="1"/>
        <c:lblAlgn val="ctr"/>
        <c:lblOffset val="100"/>
        <c:noMultiLvlLbl val="0"/>
      </c:catAx>
      <c:valAx>
        <c:axId val="1318646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92417880"/>
        <c:crossBetween val="between"/>
      </c:valAx>
      <c:spPr>
        <a:noFill/>
        <a:ln w="0">
          <a:noFill/>
        </a:ln>
      </c:spPr>
    </c:plotArea>
    <c:legend>
      <c:legendPos val="t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lang="it-IT" sz="2128" spc="117" strike="noStrike">
                <a:solidFill>
                  <a:srgbClr val="595959"/>
                </a:solidFill>
                <a:latin typeface="Calibri"/>
              </a:defRPr>
            </a:pPr>
            <a:r>
              <a:rPr b="1" lang="it-IT" sz="2128" spc="117" strike="noStrike">
                <a:solidFill>
                  <a:srgbClr val="595959"/>
                </a:solidFill>
                <a:latin typeface="Calibri"/>
              </a:rPr>
              <a:t>Valori di similarità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0.52</c:v>
                </c:pt>
                <c:pt idx="1">
                  <c:v>0.93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rgbClr val="ed7d31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0.41</c:v>
                </c:pt>
                <c:pt idx="1">
                  <c:v>0.73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rgbClr val="a5a5a5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rgbClr val="ffc000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</c:ser>
        <c:gapWidth val="444"/>
        <c:overlap val="-90"/>
        <c:axId val="59985073"/>
        <c:axId val="61853402"/>
      </c:barChart>
      <c:catAx>
        <c:axId val="59985073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064" spc="117" strike="noStrike">
                <a:solidFill>
                  <a:srgbClr val="595959"/>
                </a:solidFill>
                <a:latin typeface="Calibri"/>
              </a:defRPr>
            </a:pPr>
          </a:p>
        </c:txPr>
        <c:crossAx val="61853402"/>
        <c:crosses val="autoZero"/>
        <c:auto val="1"/>
        <c:lblAlgn val="ctr"/>
        <c:lblOffset val="100"/>
        <c:noMultiLvlLbl val="0"/>
      </c:catAx>
      <c:valAx>
        <c:axId val="6185340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59985073"/>
        <c:crossBetween val="between"/>
      </c:valAx>
      <c:spPr>
        <a:noFill/>
        <a:ln w="0">
          <a:noFill/>
        </a:ln>
      </c:spPr>
    </c:plotArea>
    <c:legend>
      <c:legendPos val="t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lang="it-IT" sz="2128" spc="117" strike="noStrike">
                <a:solidFill>
                  <a:srgbClr val="595959"/>
                </a:solidFill>
                <a:latin typeface="Calibri"/>
              </a:defRPr>
            </a:pPr>
            <a:r>
              <a:rPr b="1" lang="it-IT" sz="2128" spc="117" strike="noStrike">
                <a:solidFill>
                  <a:srgbClr val="595959"/>
                </a:solidFill>
                <a:latin typeface="Calibri"/>
              </a:rPr>
              <a:t>Valori di similarità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0.52</c:v>
                </c:pt>
                <c:pt idx="1">
                  <c:v>0.93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rgbClr val="ed7d31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0.41</c:v>
                </c:pt>
                <c:pt idx="1">
                  <c:v>0.73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rgbClr val="a5a5a5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rgbClr val="ffc000"/>
            </a:solidFill>
            <a:ln w="0">
              <a:noFill/>
            </a:ln>
          </c:spPr>
          <c:invertIfNegative val="0"/>
          <c:dLbls>
            <c:numFmt formatCode="General" sourceLinked="0"/>
            <c:txPr>
              <a:bodyPr rot="-5400000" wrap="square"/>
              <a:lstStyle/>
              <a:p>
                <a:pPr>
                  <a:defRPr b="0" sz="1064" spc="-1" strike="noStrike">
                    <a:solidFill>
                      <a:srgbClr val="80808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</c:ser>
        <c:gapWidth val="444"/>
        <c:overlap val="-90"/>
        <c:axId val="16196779"/>
        <c:axId val="36819497"/>
      </c:barChart>
      <c:catAx>
        <c:axId val="16196779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064" spc="117" strike="noStrike">
                <a:solidFill>
                  <a:srgbClr val="595959"/>
                </a:solidFill>
                <a:latin typeface="Calibri"/>
              </a:defRPr>
            </a:pPr>
          </a:p>
        </c:txPr>
        <c:crossAx val="36819497"/>
        <c:crosses val="autoZero"/>
        <c:auto val="1"/>
        <c:lblAlgn val="ctr"/>
        <c:lblOffset val="100"/>
        <c:noMultiLvlLbl val="0"/>
      </c:catAx>
      <c:valAx>
        <c:axId val="3681949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16196779"/>
        <c:crossBetween val="between"/>
      </c:valAx>
      <c:spPr>
        <a:noFill/>
        <a:ln w="0">
          <a:noFill/>
        </a:ln>
      </c:spPr>
    </c:plotArea>
    <c:legend>
      <c:legendPos val="t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3FA70D-A6B7-4FFE-A3BF-7E3F3FF4E1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9E389A-BCE3-43DB-A5F3-B5F724B2B4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BA58FE-EA40-49A3-BA9E-35CB2C8203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F95DDA-4321-4155-B7AD-D27CA5BFCD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8B18E4-8A3B-4367-8C09-40855580DA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2FD64A-333E-4689-A60E-A9293D03CB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E7B439-E724-4DA1-ABD2-361B5D27C0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9B738A-8330-4D00-B9A6-A9AB79728A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CE8D01-D54C-4B26-9EC5-BC1D4B99CB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D9F03E-3278-4A52-AFCA-86CB1E72F9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0FD70C-367A-415A-B233-B7C4E6E9E6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3F0D75-55A4-4732-9D28-C36E22F81D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D44F7C-7804-4D7B-8E40-C6CE6CBD87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0EBBCF-3954-465E-AEDD-64CC1A078A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4B70DA-B482-4C0E-9190-84C8986B33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254431-AAF5-4161-9D53-99792FFDE2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B41C54-C714-45B8-A47D-C183A456543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55BDEA-2D7C-4408-AF50-F6826C0834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A73915-A94C-4C81-95B8-E11A78D050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A1A4C9-2851-40BD-B232-0855F65759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AD4A6D-6139-4C11-8F47-AB7254719A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F7F447-61BF-4168-A585-0E0D1D0361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E16104-B9A3-46AC-B73B-8F3DD05695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4F82FE-D2EE-4ECA-AB0F-3EF6C3952D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h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8b8b8b"/>
                </a:solidFill>
                <a:latin typeface="Calibri"/>
              </a:rPr>
              <a:t>&lt;data/ora&gt;</a:t>
            </a:r>
            <a:endParaRPr b="0" lang="it-IT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it-IT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Times New Roman"/>
              </a:rPr>
              <a:t>&lt;piè di pagina&gt;</a:t>
            </a:r>
            <a:endParaRPr b="0" lang="it-IT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6F5B3C-7B24-40F4-B570-3B76AB91C342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8b8b8b"/>
                </a:solidFill>
                <a:latin typeface="Calibri"/>
              </a:rPr>
              <a:t>&lt;data/ora&gt;</a:t>
            </a:r>
            <a:endParaRPr b="0" lang="it-IT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it-IT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Times New Roman"/>
              </a:rPr>
              <a:t>&lt;piè di pagina&gt;</a:t>
            </a:r>
            <a:endParaRPr b="0" lang="it-IT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702117-4FB0-4101-B9C0-E6103FF76EED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chart" Target="../charts/chart24.xm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chart" Target="../charts/chart25.xm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26.xml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6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Rectangle 65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Rectangle 66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Rectangle 67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6" name="Rectangle 6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Normalizzazione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9360" y="2036880"/>
            <a:ext cx="9723600" cy="225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Idealmente, dati due tree A e B, vorremmo che: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 i due alberi sono identici allora K(A,B) = 1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 i due alberi sono completamente diversi allora K(A,B) = 0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Lo 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SmoothedPartialTreeKernel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però non è normalizzato, pertanto si possono avere valori oltre l’intervallo [0,1].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CasellaDiTesto 11"/>
          <p:cNvSpPr/>
          <p:nvPr/>
        </p:nvSpPr>
        <p:spPr>
          <a:xfrm>
            <a:off x="532800" y="4564080"/>
            <a:ext cx="96922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Normalizzazione: </a:t>
            </a: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2" name="Rectangle 4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3" name="Rectangle 49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4" name="Rectangle 51"/>
          <p:cNvSpPr/>
          <p:nvPr/>
        </p:nvSpPr>
        <p:spPr>
          <a:xfrm flipH="1" rot="10800000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5" name="Rectangle 52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Tecnologie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Immagine 1" descr=""/>
          <p:cNvPicPr/>
          <p:nvPr/>
        </p:nvPicPr>
        <p:blipFill>
          <a:blip r:embed="rId1"/>
          <a:stretch/>
        </p:blipFill>
        <p:spPr>
          <a:xfrm>
            <a:off x="7848720" y="3331440"/>
            <a:ext cx="2481840" cy="124992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1" descr="Java | Sinervis"/>
          <p:cNvPicPr/>
          <p:nvPr/>
        </p:nvPicPr>
        <p:blipFill>
          <a:blip r:embed="rId2"/>
          <a:stretch/>
        </p:blipFill>
        <p:spPr>
          <a:xfrm>
            <a:off x="620280" y="3207960"/>
            <a:ext cx="3227760" cy="2017440"/>
          </a:xfrm>
          <a:prstGeom prst="rect">
            <a:avLst/>
          </a:prstGeom>
          <a:ln w="0">
            <a:noFill/>
          </a:ln>
        </p:spPr>
      </p:pic>
      <p:sp>
        <p:nvSpPr>
          <p:cNvPr id="189" name="CasellaDiTesto 1"/>
          <p:cNvSpPr/>
          <p:nvPr/>
        </p:nvSpPr>
        <p:spPr>
          <a:xfrm>
            <a:off x="6654960" y="4702680"/>
            <a:ext cx="491688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it-IT" sz="2850" spc="-1" strike="noStrike">
                <a:solidFill>
                  <a:srgbClr val="000000"/>
                </a:solidFill>
                <a:latin typeface="Calibri"/>
              </a:rPr>
              <a:t>Kernel-based Learning Platform</a:t>
            </a:r>
            <a:endParaRPr b="0" lang="it-IT" sz="2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2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1" name="Rectangle 3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Rectangle 4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3" name="Rectangle 4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4" name="Rectangle 4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KeLP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6" name="Segnaposto contenuto 3"/>
          <p:cNvGrpSpPr/>
          <p:nvPr/>
        </p:nvGrpSpPr>
        <p:grpSpPr>
          <a:xfrm>
            <a:off x="459360" y="1719720"/>
            <a:ext cx="11551680" cy="4985280"/>
            <a:chOff x="459360" y="1719720"/>
            <a:chExt cx="11551680" cy="4985280"/>
          </a:xfrm>
        </p:grpSpPr>
        <p:sp>
          <p:nvSpPr>
            <p:cNvPr id="197" name=""/>
            <p:cNvSpPr/>
            <p:nvPr/>
          </p:nvSpPr>
          <p:spPr>
            <a:xfrm>
              <a:off x="459360" y="1719720"/>
              <a:ext cx="11551680" cy="498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537120" y="3458520"/>
              <a:ext cx="1508400" cy="1508400"/>
            </a:xfrm>
            <a:prstGeom prst="ellipse">
              <a:avLst/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853920" y="3775320"/>
              <a:ext cx="874800" cy="8748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2369160" y="3458520"/>
              <a:ext cx="3556080" cy="150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it-IT" sz="2000" spc="-1" strike="noStrike">
                  <a:solidFill>
                    <a:srgbClr val="000000"/>
                  </a:solidFill>
                  <a:latin typeface="Calibri"/>
                </a:rPr>
                <a:t>Framework Java per Machine Learning concentrato sui Kernel.</a:t>
              </a:r>
              <a:endParaRPr b="0" lang="it-IT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"/>
            <p:cNvSpPr/>
            <p:nvPr/>
          </p:nvSpPr>
          <p:spPr>
            <a:xfrm>
              <a:off x="6545160" y="3458520"/>
              <a:ext cx="1508400" cy="1508400"/>
            </a:xfrm>
            <a:prstGeom prst="ellipse">
              <a:avLst/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6861960" y="3775320"/>
              <a:ext cx="874800" cy="8748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8377200" y="3458520"/>
              <a:ext cx="3556080" cy="150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it-IT" sz="2000" spc="-1" strike="noStrike">
                  <a:solidFill>
                    <a:srgbClr val="000000"/>
                  </a:solidFill>
                  <a:latin typeface="Calibri"/>
                </a:rPr>
                <a:t>Possibilità built in di creare nuove funzioni di similitudine ad hoc tra nodi di alberi tramite la classe </a:t>
              </a:r>
              <a:r>
                <a:rPr b="1" lang="it-IT" sz="2000" spc="-1" strike="noStrike">
                  <a:solidFill>
                    <a:srgbClr val="000000"/>
                  </a:solidFill>
                  <a:latin typeface="Calibri"/>
                </a:rPr>
                <a:t>SmoothePartialTreeKernel</a:t>
              </a:r>
              <a:endParaRPr b="0" lang="it-IT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5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5" name="Rectangle 54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Rectangle 56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7" name="Rectangle 57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8" name="Rectangle 5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w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h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–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b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l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y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1260000" y="1980000"/>
            <a:ext cx="792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Using a new tree kernel: Smoothed Partial Tree Kernel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Create a custom similarity function to compare tree nodes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Representing a DOM as a tree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Each DOM node will be a node in the tree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Using tag’s attributes to compute similarity between two nodes 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3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CasellaDiTesto 6"/>
          <p:cNvSpPr/>
          <p:nvPr/>
        </p:nvSpPr>
        <p:spPr>
          <a:xfrm>
            <a:off x="2340000" y="2520000"/>
            <a:ext cx="10800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Web page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Freccia destra 8"/>
          <p:cNvSpPr/>
          <p:nvPr/>
        </p:nvSpPr>
        <p:spPr>
          <a:xfrm>
            <a:off x="5040000" y="3610080"/>
            <a:ext cx="2249280" cy="67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9" name="Immagine 10" descr=""/>
          <p:cNvPicPr/>
          <p:nvPr/>
        </p:nvPicPr>
        <p:blipFill>
          <a:blip r:embed="rId1"/>
          <a:stretch/>
        </p:blipFill>
        <p:spPr>
          <a:xfrm>
            <a:off x="7738560" y="2511720"/>
            <a:ext cx="3719520" cy="2876400"/>
          </a:xfrm>
          <a:prstGeom prst="rect">
            <a:avLst/>
          </a:prstGeom>
          <a:ln w="0">
            <a:noFill/>
          </a:ln>
        </p:spPr>
      </p:pic>
      <p:sp>
        <p:nvSpPr>
          <p:cNvPr id="220" name="CasellaDiTesto 12"/>
          <p:cNvSpPr/>
          <p:nvPr/>
        </p:nvSpPr>
        <p:spPr>
          <a:xfrm>
            <a:off x="8775720" y="2142360"/>
            <a:ext cx="20797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Tree Representation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260000" y="2520000"/>
            <a:ext cx="3060000" cy="296532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 txBox="1"/>
          <p:nvPr/>
        </p:nvSpPr>
        <p:spPr>
          <a:xfrm>
            <a:off x="5447520" y="3780000"/>
            <a:ext cx="1212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Transform</a:t>
            </a:r>
            <a:endParaRPr b="0" lang="it-IT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5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similarit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y –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From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web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page to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tree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asellaDiTesto 3"/>
          <p:cNvSpPr/>
          <p:nvPr/>
        </p:nvSpPr>
        <p:spPr>
          <a:xfrm>
            <a:off x="595080" y="1885320"/>
            <a:ext cx="983556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In keLP: 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1) Extend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StructureElement 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class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asellaDiTesto 5"/>
          <p:cNvSpPr/>
          <p:nvPr/>
        </p:nvSpPr>
        <p:spPr>
          <a:xfrm>
            <a:off x="1620000" y="2996280"/>
            <a:ext cx="213876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MyStructureElement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Ovale 6"/>
          <p:cNvSpPr/>
          <p:nvPr/>
        </p:nvSpPr>
        <p:spPr>
          <a:xfrm>
            <a:off x="541800" y="3426120"/>
            <a:ext cx="3790080" cy="25689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(informazioni aggiuntive)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Freccia destra 8"/>
          <p:cNvSpPr/>
          <p:nvPr/>
        </p:nvSpPr>
        <p:spPr>
          <a:xfrm>
            <a:off x="4612320" y="4365720"/>
            <a:ext cx="2680560" cy="70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3" name="CasellaDiTesto 10"/>
          <p:cNvSpPr/>
          <p:nvPr/>
        </p:nvSpPr>
        <p:spPr>
          <a:xfrm>
            <a:off x="8449200" y="2991600"/>
            <a:ext cx="213876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MyStructureElement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Immagine 16" descr=""/>
          <p:cNvPicPr/>
          <p:nvPr/>
        </p:nvPicPr>
        <p:blipFill>
          <a:blip r:embed="rId1"/>
          <a:stretch/>
        </p:blipFill>
        <p:spPr>
          <a:xfrm>
            <a:off x="7830000" y="3393360"/>
            <a:ext cx="3377160" cy="316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7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asellaDiTesto 3"/>
          <p:cNvSpPr/>
          <p:nvPr/>
        </p:nvSpPr>
        <p:spPr>
          <a:xfrm>
            <a:off x="595080" y="1885320"/>
            <a:ext cx="9835560" cy="27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In keLP: 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2) Create a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TreeNode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 passing an id, our StructureElement and the  node’s father.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3) Create a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TreeRepresentation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 passing a TreeNode that represent the root of our tree.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asellaDiTesto 4"/>
          <p:cNvSpPr/>
          <p:nvPr/>
        </p:nvSpPr>
        <p:spPr>
          <a:xfrm>
            <a:off x="459360" y="4802760"/>
            <a:ext cx="108770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TreeRepresentation, TreeNode, and StructureElement are classes defined in the KeLP framework that enable the creation of custom tree data structures for use with kernels also defined within KeLP.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9" name="Picture 2" descr="jsoup: Java HTML parser, built for HTML editing, cleaning, scraping, and  XSS safety"/>
          <p:cNvPicPr/>
          <p:nvPr/>
        </p:nvPicPr>
        <p:blipFill>
          <a:blip r:embed="rId1"/>
          <a:stretch/>
        </p:blipFill>
        <p:spPr>
          <a:xfrm>
            <a:off x="149040" y="3003120"/>
            <a:ext cx="1830600" cy="1830600"/>
          </a:xfrm>
          <a:prstGeom prst="rect">
            <a:avLst/>
          </a:prstGeom>
          <a:ln w="0">
            <a:noFill/>
          </a:ln>
        </p:spPr>
      </p:pic>
      <p:sp>
        <p:nvSpPr>
          <p:cNvPr id="250" name="Freccia destra 8"/>
          <p:cNvSpPr/>
          <p:nvPr/>
        </p:nvSpPr>
        <p:spPr>
          <a:xfrm>
            <a:off x="2146320" y="3359880"/>
            <a:ext cx="2378880" cy="1117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chemeClr val="lt1"/>
                </a:solidFill>
                <a:latin typeface="Calibri"/>
              </a:rPr>
              <a:t>Parsing of a file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asellaDiTesto 10"/>
          <p:cNvSpPr/>
          <p:nvPr/>
        </p:nvSpPr>
        <p:spPr>
          <a:xfrm>
            <a:off x="4591080" y="3657240"/>
            <a:ext cx="1721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Document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Freccia destra 12"/>
          <p:cNvSpPr/>
          <p:nvPr/>
        </p:nvSpPr>
        <p:spPr>
          <a:xfrm>
            <a:off x="6325560" y="3359880"/>
            <a:ext cx="2520720" cy="1117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0" lang="it-IT" sz="1410" spc="-1" strike="noStrike">
                <a:solidFill>
                  <a:schemeClr val="lt1"/>
                </a:solidFill>
                <a:latin typeface="Calibri"/>
              </a:rPr>
              <a:t>Depth-first document exploration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asellaDiTesto 14"/>
          <p:cNvSpPr/>
          <p:nvPr/>
        </p:nvSpPr>
        <p:spPr>
          <a:xfrm>
            <a:off x="8859240" y="3179880"/>
            <a:ext cx="3332520" cy="11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Retrieving data from an HTML node.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Creating a custom-defined StructureElement.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Creating a TreeNode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Creating TreeRepresentation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6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Attribute similarity – Tree similarity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Immagine 2" descr=""/>
          <p:cNvPicPr/>
          <p:nvPr/>
        </p:nvPicPr>
        <p:blipFill>
          <a:blip r:embed="rId1"/>
          <a:stretch/>
        </p:blipFill>
        <p:spPr>
          <a:xfrm>
            <a:off x="218160" y="3163680"/>
            <a:ext cx="2751120" cy="2127600"/>
          </a:xfrm>
          <a:prstGeom prst="rect">
            <a:avLst/>
          </a:prstGeom>
          <a:ln w="0">
            <a:noFill/>
          </a:ln>
        </p:spPr>
      </p:pic>
      <p:pic>
        <p:nvPicPr>
          <p:cNvPr id="261" name="Immagine 10" descr=""/>
          <p:cNvPicPr/>
          <p:nvPr/>
        </p:nvPicPr>
        <p:blipFill>
          <a:blip r:embed="rId2"/>
          <a:stretch/>
        </p:blipFill>
        <p:spPr>
          <a:xfrm>
            <a:off x="3098880" y="3163680"/>
            <a:ext cx="2751120" cy="2127600"/>
          </a:xfrm>
          <a:prstGeom prst="rect">
            <a:avLst/>
          </a:prstGeom>
          <a:ln w="0">
            <a:noFill/>
          </a:ln>
        </p:spPr>
      </p:pic>
      <p:sp>
        <p:nvSpPr>
          <p:cNvPr id="262" name="CasellaDiTesto 12"/>
          <p:cNvSpPr/>
          <p:nvPr/>
        </p:nvSpPr>
        <p:spPr>
          <a:xfrm>
            <a:off x="595080" y="1885320"/>
            <a:ext cx="9835560" cy="10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Once the trees have been constructed in our representation: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asellaDiTesto 14"/>
          <p:cNvSpPr/>
          <p:nvPr/>
        </p:nvSpPr>
        <p:spPr>
          <a:xfrm>
            <a:off x="1209240" y="2709720"/>
            <a:ext cx="9118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Tree A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asellaDiTesto 17"/>
          <p:cNvSpPr/>
          <p:nvPr/>
        </p:nvSpPr>
        <p:spPr>
          <a:xfrm>
            <a:off x="4242600" y="2709720"/>
            <a:ext cx="7639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Tree B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Freccia destra 18"/>
          <p:cNvSpPr/>
          <p:nvPr/>
        </p:nvSpPr>
        <p:spPr>
          <a:xfrm>
            <a:off x="5850360" y="3754800"/>
            <a:ext cx="3305160" cy="931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chemeClr val="lt1"/>
                </a:solidFill>
                <a:latin typeface="Calibri"/>
              </a:rPr>
              <a:t>SmoothedPartialTreeKernel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asellaDiTesto 19"/>
          <p:cNvSpPr/>
          <p:nvPr/>
        </p:nvSpPr>
        <p:spPr>
          <a:xfrm>
            <a:off x="9360000" y="4015440"/>
            <a:ext cx="18702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Similarity in [0,1]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9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Attribute similarity – Similarity function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Ovale 3"/>
          <p:cNvSpPr/>
          <p:nvPr/>
        </p:nvSpPr>
        <p:spPr>
          <a:xfrm>
            <a:off x="552960" y="213840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Ovale 4"/>
          <p:cNvSpPr/>
          <p:nvPr/>
        </p:nvSpPr>
        <p:spPr>
          <a:xfrm>
            <a:off x="552960" y="440892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asellaDiTesto 6"/>
          <p:cNvSpPr/>
          <p:nvPr/>
        </p:nvSpPr>
        <p:spPr>
          <a:xfrm>
            <a:off x="5289480" y="2344680"/>
            <a:ext cx="7048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TagA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Doppia parentesi graffa 10"/>
          <p:cNvSpPr/>
          <p:nvPr/>
        </p:nvSpPr>
        <p:spPr>
          <a:xfrm>
            <a:off x="3664800" y="2708280"/>
            <a:ext cx="381708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attr1=val1, attr2=val2, attr3=val3, …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asellaDiTesto 14"/>
          <p:cNvSpPr/>
          <p:nvPr/>
        </p:nvSpPr>
        <p:spPr>
          <a:xfrm>
            <a:off x="995760" y="176904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Nodo A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asellaDiTesto 16"/>
          <p:cNvSpPr/>
          <p:nvPr/>
        </p:nvSpPr>
        <p:spPr>
          <a:xfrm>
            <a:off x="995760" y="407556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Nodo B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asellaDiTesto 17"/>
          <p:cNvSpPr/>
          <p:nvPr/>
        </p:nvSpPr>
        <p:spPr>
          <a:xfrm>
            <a:off x="5289480" y="4666320"/>
            <a:ext cx="7048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TagB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Doppia parentesi graffa 18"/>
          <p:cNvSpPr/>
          <p:nvPr/>
        </p:nvSpPr>
        <p:spPr>
          <a:xfrm>
            <a:off x="3664800" y="5035680"/>
            <a:ext cx="381708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attr1=val1, attr2=val2, attr3=val3, …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asellaDiTesto 24"/>
          <p:cNvSpPr/>
          <p:nvPr/>
        </p:nvSpPr>
        <p:spPr>
          <a:xfrm>
            <a:off x="8931240" y="3029400"/>
            <a:ext cx="302400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2720" indent="-342720" algn="just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TagA != TagB -&gt; sim = 0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TagA = TagB e non hanno attributi -&gt; sim = 0 (?)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Se hanno attributo id uguale -&gt; sim = 1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TagA = TagB e almeno uno ha attributi Indice di Jaccard: sim=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asellaDiTesto 25"/>
          <p:cNvSpPr/>
          <p:nvPr/>
        </p:nvSpPr>
        <p:spPr>
          <a:xfrm>
            <a:off x="3191400" y="276264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A =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asellaDiTesto 26"/>
          <p:cNvSpPr/>
          <p:nvPr/>
        </p:nvSpPr>
        <p:spPr>
          <a:xfrm>
            <a:off x="3191400" y="508248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B =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Freccia destra 27"/>
          <p:cNvSpPr/>
          <p:nvPr/>
        </p:nvSpPr>
        <p:spPr>
          <a:xfrm>
            <a:off x="2453040" y="280476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5" name="Freccia destra 28"/>
          <p:cNvSpPr/>
          <p:nvPr/>
        </p:nvSpPr>
        <p:spPr>
          <a:xfrm>
            <a:off x="2453040" y="511740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6" name="Freccia destra 29"/>
          <p:cNvSpPr/>
          <p:nvPr/>
        </p:nvSpPr>
        <p:spPr>
          <a:xfrm rot="20362800">
            <a:off x="7532640" y="488592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7" name="Freccia destra 30"/>
          <p:cNvSpPr/>
          <p:nvPr/>
        </p:nvSpPr>
        <p:spPr>
          <a:xfrm rot="1401000">
            <a:off x="7507800" y="306324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Alc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uni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ese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mp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 –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Par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te 2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94" name="Grafico 4"/>
          <p:cNvGraphicFramePr/>
          <p:nvPr/>
        </p:nvGraphicFramePr>
        <p:xfrm>
          <a:off x="1750680" y="1891800"/>
          <a:ext cx="8690040" cy="440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5" name=""/>
          <p:cNvSpPr txBox="1"/>
          <p:nvPr/>
        </p:nvSpPr>
        <p:spPr>
          <a:xfrm>
            <a:off x="540000" y="1980000"/>
            <a:ext cx="18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Pagine simili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5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1" name="Rectangle 60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Rectangle 6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Rectangle 6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Idea - Parte 6 (funzione similitudine tra nodi)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CasellaDiTesto 7"/>
          <p:cNvSpPr/>
          <p:nvPr/>
        </p:nvSpPr>
        <p:spPr>
          <a:xfrm>
            <a:off x="-101520" y="1885320"/>
            <a:ext cx="125078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3600" spc="-1" strike="noStrike">
                <a:solidFill>
                  <a:srgbClr val="000000"/>
                </a:solidFill>
                <a:latin typeface="Calibri"/>
              </a:rPr>
              <a:t>SmoothedPartialTreeKernel </a:t>
            </a:r>
            <a:r>
              <a:rPr b="0" lang="it-IT" sz="3600" spc="-1" strike="noStrike">
                <a:solidFill>
                  <a:srgbClr val="000000"/>
                </a:solidFill>
                <a:latin typeface="Calibri"/>
              </a:rPr>
              <a:t>permette di definire funzioni di similitudini tra nodi di un TreeRepresentation tramite l’implementazione dell’interfaccia </a:t>
            </a:r>
            <a:r>
              <a:rPr b="1" lang="it-IT" sz="3600" spc="-1" strike="noStrike">
                <a:solidFill>
                  <a:srgbClr val="000000"/>
                </a:solidFill>
                <a:latin typeface="Calibri"/>
              </a:rPr>
              <a:t>StructureElementSimilarityI</a:t>
            </a:r>
            <a:r>
              <a:rPr b="0" lang="it-IT" sz="3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it-IT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latin typeface="Calibri"/>
              </a:rPr>
              <a:t>Implementare il metodo sim(StructureElement, StructureElement)</a:t>
            </a:r>
            <a:endParaRPr b="0" lang="it-IT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Ovale 1"/>
          <p:cNvSpPr/>
          <p:nvPr/>
        </p:nvSpPr>
        <p:spPr>
          <a:xfrm>
            <a:off x="733680" y="4539960"/>
            <a:ext cx="2483280" cy="18907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Ovale 7"/>
          <p:cNvSpPr/>
          <p:nvPr/>
        </p:nvSpPr>
        <p:spPr>
          <a:xfrm>
            <a:off x="3835800" y="4539960"/>
            <a:ext cx="2483280" cy="18907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Freccia destra 1"/>
          <p:cNvSpPr/>
          <p:nvPr/>
        </p:nvSpPr>
        <p:spPr>
          <a:xfrm>
            <a:off x="6764760" y="5019480"/>
            <a:ext cx="2051640" cy="931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chemeClr val="lt1"/>
                </a:solidFill>
                <a:latin typeface="Calibri"/>
              </a:rPr>
              <a:t>sim()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asellaDiTesto 9"/>
          <p:cNvSpPr/>
          <p:nvPr/>
        </p:nvSpPr>
        <p:spPr>
          <a:xfrm>
            <a:off x="9218160" y="5162400"/>
            <a:ext cx="187020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Similitudine dei due nodi in [0,1]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7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8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9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0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Alcuni esempi – Parte 4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02" name="Grafico 4"/>
          <p:cNvGraphicFramePr/>
          <p:nvPr/>
        </p:nvGraphicFramePr>
        <p:xfrm>
          <a:off x="1750680" y="1891800"/>
          <a:ext cx="8690040" cy="467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3" name=""/>
          <p:cNvSpPr txBox="1"/>
          <p:nvPr/>
        </p:nvSpPr>
        <p:spPr>
          <a:xfrm>
            <a:off x="540000" y="1980000"/>
            <a:ext cx="18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Pagine simili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4" name="Rectangle 6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5" name="Rectangle 70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6" name="Rectangle 7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7" name="Rectangle 7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8" name="Rectangle 7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Alcuni esempi – Parte 4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10" name="Grafico 1"/>
          <p:cNvGraphicFramePr/>
          <p:nvPr/>
        </p:nvGraphicFramePr>
        <p:xfrm>
          <a:off x="1750680" y="1891800"/>
          <a:ext cx="8690040" cy="467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11" name=""/>
          <p:cNvSpPr txBox="1"/>
          <p:nvPr/>
        </p:nvSpPr>
        <p:spPr>
          <a:xfrm>
            <a:off x="180000" y="2533680"/>
            <a:ext cx="18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Aggiungere esempio con pagine diverse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4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Altri esempi che mostrano rispetto la similarità con i figli dei nodi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756720" y="2318040"/>
            <a:ext cx="1073088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Casi limite su attributi: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Attributi ripetuti: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siccome si prendono gli insiemi degli attributi, avremo che gli attributi ripetuti non hanno alcun peso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Tanti attributi tutti identici tranne uno: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la misura di similarità è molto alta (vedi esempio 2)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Tanti attributi tutti diversi tranne uno: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la similarità definita è un po’ più alta di quelle di KeLP, quindi riesce a cogliere maggiormente piccole similarità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Attributi identici: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similarità massima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Attributi tutti diversi: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 comporta esattamente come le similarità definite da KeLP con una similarità diversa da 0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Tag uguali e nessun attributo: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 comporta come le similarità di KeLP con similarità massima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0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1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2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3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Histograms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5" name="Immagine 27" descr="Immagine che contiene testo, schermata, diagramma, Diagramma&#10;&#10;Descrizione generata automaticamente"/>
          <p:cNvPicPr/>
          <p:nvPr/>
        </p:nvPicPr>
        <p:blipFill>
          <a:blip r:embed="rId1"/>
          <a:stretch/>
        </p:blipFill>
        <p:spPr>
          <a:xfrm>
            <a:off x="3030120" y="1760760"/>
            <a:ext cx="6578280" cy="493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7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8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9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0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Preprocessing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È stato effettuato il seguente preprocessing: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Ridotto il problema da multi-classification a binary-classification: da etichette [0,1,2] a  [-1,1].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-1 sono le pagine etichettate precedentemente come 2 (quasi duplicate)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1 sono le pagine etichettate precedentemente come 0 e 1 (identiche e quasi duplicate risp.)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Creato un fold per ogni applicazione.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Fatto un subsampling stratificato su ogni fold. 1000 sample per fold e mantenuta stessa ratio tra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etichette positive e negative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Creato dataset completo concatenando di seguito i fold. Il dataset ha quindi 9000 sample totali.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Con 9 fold nella cross validation si usano 1000 sample per ogni fold (presi di seguito) e quindi una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intera applicazione.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5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Metodologia di validazione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CasellaDiTesto 2"/>
          <p:cNvSpPr/>
          <p:nvPr/>
        </p:nvSpPr>
        <p:spPr>
          <a:xfrm>
            <a:off x="459360" y="1971360"/>
            <a:ext cx="11267280" cy="20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Cross Validation specificando 9 fold. Essendo il dataset formato da 9000 sample, dove ogni 1000 sample c’è una nuova applicazione, il train set sarà formato da 8 applicazioni, mentre il fold sarà l’ultima applicazione.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Classificatore SVM per il quale sono valutati i parametri C e gamma. Ogni parametro è stato valutato alla variazione dell’altro parametro.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I valori usati per la valutazione di C e gamma sono nel range [1e-2, 1e6] per un totale di 16 valutazioni per score. (Per questioni di tempo alcuni score per alcuni parametri non sono presenti)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Score calcolati: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F1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Precision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recall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0" name="Rectangle 3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41" name="Gruppo 26"/>
          <p:cNvGrpSpPr/>
          <p:nvPr/>
        </p:nvGrpSpPr>
        <p:grpSpPr>
          <a:xfrm>
            <a:off x="109080" y="250200"/>
            <a:ext cx="11970360" cy="5107680"/>
            <a:chOff x="109080" y="250200"/>
            <a:chExt cx="11970360" cy="5107680"/>
          </a:xfrm>
        </p:grpSpPr>
        <p:pic>
          <p:nvPicPr>
            <p:cNvPr id="342" name="Immagine 4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09080" y="250200"/>
              <a:ext cx="2108160" cy="164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3" name="Immagine 17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09080" y="1981440"/>
              <a:ext cx="2108160" cy="164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4" name="Immagine 25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109080" y="3713040"/>
              <a:ext cx="2108160" cy="164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5" name="Immagine 6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301120" y="250200"/>
              <a:ext cx="3205800" cy="251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6" name="Immagine 19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01120" y="2846520"/>
              <a:ext cx="3205800" cy="251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7" name="Immagine 10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585760" y="250200"/>
              <a:ext cx="3205800" cy="251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8" name="Immagine 21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585760" y="2846520"/>
              <a:ext cx="3205800" cy="251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9" name="Immagine 14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873640" y="250200"/>
              <a:ext cx="3205800" cy="251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0" name="Immagine 23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73640" y="2846520"/>
              <a:ext cx="3205800" cy="2511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f1 – varia gamma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2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53" name="Gruppo 31"/>
          <p:cNvGrpSpPr/>
          <p:nvPr/>
        </p:nvGrpSpPr>
        <p:grpSpPr>
          <a:xfrm>
            <a:off x="221400" y="181080"/>
            <a:ext cx="11855160" cy="5079600"/>
            <a:chOff x="221400" y="181080"/>
            <a:chExt cx="11855160" cy="5079600"/>
          </a:xfrm>
        </p:grpSpPr>
        <p:pic>
          <p:nvPicPr>
            <p:cNvPr id="354" name="Immagine 3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21400" y="18108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5" name="Immagine 15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21400" y="190296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6" name="Immagine 29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21400" y="362484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7" name="Immagine 7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39220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8" name="Immagine 18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9220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9" name="Immagine 9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4552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0" name="Immagine 22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4552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Immagine 12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90172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Immagine 27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0172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f1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4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65" name="Gruppo 46"/>
          <p:cNvGrpSpPr/>
          <p:nvPr/>
        </p:nvGrpSpPr>
        <p:grpSpPr>
          <a:xfrm>
            <a:off x="399240" y="310680"/>
            <a:ext cx="11570760" cy="5047200"/>
            <a:chOff x="399240" y="310680"/>
            <a:chExt cx="11570760" cy="5047200"/>
          </a:xfrm>
        </p:grpSpPr>
        <p:pic>
          <p:nvPicPr>
            <p:cNvPr id="366" name="Immagine 30" descr="Immagine che contiene testo, schermata, Diagramm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39924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7" name="Immagine 36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31020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8" name="Immagine 4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622260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9" name="Immagine 4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9133560" y="310680"/>
              <a:ext cx="283644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0" name="Immagine 33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39924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1" name="Immagine 38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28220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2" name="Immagine 43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16660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N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u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o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v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o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k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e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r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n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e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l</a:t>
            </a:r>
            <a:r>
              <a:rPr b="0" lang="en-US" sz="4800" spc="-1" strike="noStrike">
                <a:solidFill>
                  <a:srgbClr val="92d05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–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–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v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g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a</a:t>
            </a:r>
            <a:endParaRPr b="0" lang="it-IT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4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75" name="Gruppo 20"/>
          <p:cNvGrpSpPr/>
          <p:nvPr/>
        </p:nvGrpSpPr>
        <p:grpSpPr>
          <a:xfrm>
            <a:off x="124920" y="181080"/>
            <a:ext cx="12063600" cy="5364360"/>
            <a:chOff x="124920" y="181080"/>
            <a:chExt cx="12063600" cy="5364360"/>
          </a:xfrm>
        </p:grpSpPr>
        <p:pic>
          <p:nvPicPr>
            <p:cNvPr id="376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24920" y="18108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7" name="Immagine 11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24920" y="199944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8" name="Immagine 19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124920" y="381780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" name="Immagine 5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33424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Immagine 13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3424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Immagine 7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4408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2" name="Immagine 15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4408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3" name="Immagine 9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95788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4" name="Immagine 17" descr="Immagine che contiene testo, schermata, Diagramma, line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5788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precision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" name="Rectangle 44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Rectangle 46"/>
          <p:cNvSpPr/>
          <p:nvPr/>
        </p:nvSpPr>
        <p:spPr>
          <a:xfrm flipH="1" rot="10800000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" name="Rectangle 47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Presentazione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6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87" name="Gruppo 26"/>
          <p:cNvGrpSpPr/>
          <p:nvPr/>
        </p:nvGrpSpPr>
        <p:grpSpPr>
          <a:xfrm>
            <a:off x="215280" y="276480"/>
            <a:ext cx="11796480" cy="5215320"/>
            <a:chOff x="215280" y="276480"/>
            <a:chExt cx="11796480" cy="5215320"/>
          </a:xfrm>
        </p:grpSpPr>
        <p:pic>
          <p:nvPicPr>
            <p:cNvPr id="388" name="Immagine 4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1528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9" name="Immagine 12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18276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0" name="Immagine 2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615204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1" name="Immagine 2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9119880" y="276480"/>
              <a:ext cx="28918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2" name="Immagine 8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1528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3" name="Immagine 16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17384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4" name="Immagine 23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13420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6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97" name="Gruppo 30"/>
          <p:cNvGrpSpPr/>
          <p:nvPr/>
        </p:nvGrpSpPr>
        <p:grpSpPr>
          <a:xfrm>
            <a:off x="102600" y="293760"/>
            <a:ext cx="11855160" cy="5064120"/>
            <a:chOff x="102600" y="293760"/>
            <a:chExt cx="11855160" cy="5064120"/>
          </a:xfrm>
        </p:grpSpPr>
        <p:pic>
          <p:nvPicPr>
            <p:cNvPr id="398" name="Immagine 4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02600" y="29376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9" name="Immagine 2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02600" y="201060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Immagine 29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102600" y="372708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1" name="Immagine 8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27376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2" name="Immagine 23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27376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3" name="Immagine 12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52672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4" name="Immagine 25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52672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5" name="Immagine 16" descr="Immagine che contiene testo, schermata, Diagramm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78292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6" name="Immagine 27" descr="Immagine che contiene testo, schermata, Diagramma, line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78292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recall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997560" y="294480"/>
            <a:ext cx="1026972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Classificatore su nuovo kernel 1000 samples- Results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14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0.65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35200" y="4273200"/>
            <a:ext cx="10506240" cy="204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f1 – varia gamma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17" name="Gruppo 16"/>
          <p:cNvGrpSpPr/>
          <p:nvPr/>
        </p:nvGrpSpPr>
        <p:grpSpPr>
          <a:xfrm>
            <a:off x="917280" y="302760"/>
            <a:ext cx="10351440" cy="4826160"/>
            <a:chOff x="917280" y="302760"/>
            <a:chExt cx="10351440" cy="4826160"/>
          </a:xfrm>
        </p:grpSpPr>
        <p:pic>
          <p:nvPicPr>
            <p:cNvPr id="418" name="Immagine 9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91728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9" name="Immagine 3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44240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Immagine 12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795420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1" name="Immagine 7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785320" y="282384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2" name="Immagine 1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6296760" y="2823840"/>
              <a:ext cx="3314520" cy="2305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3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24" name="Gruppo 23"/>
          <p:cNvGrpSpPr/>
          <p:nvPr/>
        </p:nvGrpSpPr>
        <p:grpSpPr>
          <a:xfrm>
            <a:off x="518040" y="440640"/>
            <a:ext cx="11290320" cy="5036760"/>
            <a:chOff x="518040" y="440640"/>
            <a:chExt cx="11290320" cy="5036760"/>
          </a:xfrm>
        </p:grpSpPr>
        <p:pic>
          <p:nvPicPr>
            <p:cNvPr id="425" name="Immagine 4" descr="Immagine che contiene testo, diagramm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51804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6" name="Immagine 10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35916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7" name="Immagine 16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619992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8" name="Immagine 21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9039240" y="440640"/>
              <a:ext cx="276732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9" name="Immagine 6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51804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0" name="Immagine 13" descr="Immagine che contiene testo, schermata, Diagramm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30704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1" name="Immagine 19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09640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70120" y="5329440"/>
            <a:ext cx="10515240" cy="150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f1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3" name="Rectangle 5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34" name="Gruppo 14"/>
          <p:cNvGrpSpPr/>
          <p:nvPr/>
        </p:nvGrpSpPr>
        <p:grpSpPr>
          <a:xfrm>
            <a:off x="604440" y="210240"/>
            <a:ext cx="11256120" cy="5310360"/>
            <a:chOff x="604440" y="210240"/>
            <a:chExt cx="11256120" cy="5310360"/>
          </a:xfrm>
        </p:grpSpPr>
        <p:pic>
          <p:nvPicPr>
            <p:cNvPr id="435" name="Immagine 3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60444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Immagine 7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38300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7" name="Immagine 11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15940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8" name="Immagine 5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0444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9" name="Immagine 9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438300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Immagine 13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815940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– precision – varia gamma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2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43" name="Gruppo 26"/>
          <p:cNvGrpSpPr/>
          <p:nvPr/>
        </p:nvGrpSpPr>
        <p:grpSpPr>
          <a:xfrm>
            <a:off x="276840" y="192960"/>
            <a:ext cx="11819160" cy="5266800"/>
            <a:chOff x="276840" y="192960"/>
            <a:chExt cx="11819160" cy="5266800"/>
          </a:xfrm>
        </p:grpSpPr>
        <p:pic>
          <p:nvPicPr>
            <p:cNvPr id="444" name="Immagine 4" descr="Immagine che contiene testo, schermata, Diagramm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7684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Immagine 12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25008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6" name="Immagine 21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622512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7" name="Immagine 25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9198360" y="192960"/>
              <a:ext cx="289728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8" name="Immagine 8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7684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9" name="Immagine 16" descr="Immagine che contiene testo, diagramm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24296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0" name="Immagine 23" descr="Immagine che contiene testo, schermata, Diagramm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21088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precision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2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53" name="Gruppo 18"/>
          <p:cNvGrpSpPr/>
          <p:nvPr/>
        </p:nvGrpSpPr>
        <p:grpSpPr>
          <a:xfrm>
            <a:off x="569880" y="276840"/>
            <a:ext cx="11116440" cy="5157000"/>
            <a:chOff x="569880" y="276840"/>
            <a:chExt cx="11116440" cy="5157000"/>
          </a:xfrm>
        </p:grpSpPr>
        <p:pic>
          <p:nvPicPr>
            <p:cNvPr id="454" name="Immagine 3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5698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5" name="Immagine 9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3012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6" name="Immagine 14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0308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7" name="Immagine 6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5698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8" name="Immagine 11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43012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9" name="Immagine 17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80308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b="0" lang="it-IT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1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62" name="Gruppo 20"/>
          <p:cNvGrpSpPr/>
          <p:nvPr/>
        </p:nvGrpSpPr>
        <p:grpSpPr>
          <a:xfrm>
            <a:off x="416160" y="253080"/>
            <a:ext cx="11453400" cy="5104800"/>
            <a:chOff x="416160" y="253080"/>
            <a:chExt cx="11453400" cy="5104800"/>
          </a:xfrm>
        </p:grpSpPr>
        <p:pic>
          <p:nvPicPr>
            <p:cNvPr id="463" name="Immagine 3" descr="Immagine che contiene testo, schermata, Diagramm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41616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4" name="Immagine 9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29724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5" name="Immagine 14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618048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6" name="Immagine 19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9061560" y="253080"/>
              <a:ext cx="280764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7" name="Immagine 6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41616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8" name="Immagine 11" descr="Immagine che contiene testo, schermata, Diagramm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25952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9" name="Immagine 17" descr="Immagine che contiene testo, schermata, Diagramm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10468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– recall – varia C</a:t>
            </a:r>
            <a:endParaRPr b="0" lang="it-IT" sz="5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3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209160" y="294480"/>
            <a:ext cx="1105812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Classificatore su TreeEditDistance 1000 sample- Results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77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0.45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0.69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7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Motivation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 rot="21593400">
            <a:off x="898560" y="1450440"/>
            <a:ext cx="10800000" cy="126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Creazione automatica di test per applicazioni web.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Come avviene?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700000" y="2700000"/>
            <a:ext cx="928440" cy="8820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1800000" y="342000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Crawling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5220000" y="306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5941440" y="306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5942880" y="378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5221440" y="378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tretch/>
        </p:blipFill>
        <p:spPr>
          <a:xfrm>
            <a:off x="10080000" y="285912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5224320" y="441684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Web pages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(states)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10080000" y="4479120"/>
            <a:ext cx="16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Test methods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5760000" y="5019120"/>
            <a:ext cx="360000" cy="5400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5040000" y="558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Any change in the DOM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 rot="21590400">
            <a:off x="361800" y="3083040"/>
            <a:ext cx="1432080" cy="14320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6840000" y="342000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Generating tests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540000" y="433368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Web site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8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79" name="Gruppo 20"/>
          <p:cNvGrpSpPr/>
          <p:nvPr/>
        </p:nvGrpSpPr>
        <p:grpSpPr>
          <a:xfrm>
            <a:off x="352080" y="408960"/>
            <a:ext cx="11617920" cy="4948920"/>
            <a:chOff x="352080" y="408960"/>
            <a:chExt cx="11617920" cy="4948920"/>
          </a:xfrm>
        </p:grpSpPr>
        <p:pic>
          <p:nvPicPr>
            <p:cNvPr id="480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352080" y="4089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1" name="Immagine 1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52080" y="20865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2" name="Immagine 19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52080" y="37641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3" name="Immagine 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47932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4" name="Immagine 13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7932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5" name="Immagine 7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6748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6" name="Immagine 15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6748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7" name="Immagine 9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85852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8" name="Immagine 17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5852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 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– f1 – varia gamma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0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91" name="Gruppo 20"/>
          <p:cNvGrpSpPr/>
          <p:nvPr/>
        </p:nvGrpSpPr>
        <p:grpSpPr>
          <a:xfrm>
            <a:off x="294480" y="288000"/>
            <a:ext cx="11723040" cy="5069880"/>
            <a:chOff x="294480" y="288000"/>
            <a:chExt cx="11723040" cy="5069880"/>
          </a:xfrm>
        </p:grpSpPr>
        <p:pic>
          <p:nvPicPr>
            <p:cNvPr id="492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94480" y="28800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Immagine 1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94480" y="200664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" name="Immagine 19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94480" y="372528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5" name="Immagine 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4411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6" name="Immagine 13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411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7" name="Immagine 7" descr="Immagine che contiene testo, schermata, linea, numero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577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8" name="Immagine 15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577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9" name="Immagine 9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8779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0" name="Immagine 17" descr="Immagine che contiene testo, schermata, Diagramm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779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– f1 – varia C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2" name="Rectangle 5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03" name="Gruppo 20"/>
          <p:cNvGrpSpPr/>
          <p:nvPr/>
        </p:nvGrpSpPr>
        <p:grpSpPr>
          <a:xfrm>
            <a:off x="274680" y="288000"/>
            <a:ext cx="11754360" cy="5069880"/>
            <a:chOff x="274680" y="288000"/>
            <a:chExt cx="11754360" cy="5069880"/>
          </a:xfrm>
        </p:grpSpPr>
        <p:pic>
          <p:nvPicPr>
            <p:cNvPr id="504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74680" y="28800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5" name="Immagine 1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74680" y="200664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6" name="Immagine 19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74680" y="372528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7" name="Immagine 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42748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8" name="Immagine 13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2748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" name="Immagine 7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5272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0" name="Immagine 15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5272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1" name="Immagine 9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88120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2" name="Immagine 17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8120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b="0" lang="en-US" sz="3300" spc="-1" strike="noStrike">
                <a:solidFill>
                  <a:srgbClr val="000000"/>
                </a:solidFill>
                <a:latin typeface="Calibri Light"/>
              </a:rPr>
              <a:t>– precision – varia gamma</a:t>
            </a:r>
            <a:endParaRPr b="0" lang="it-IT" sz="33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15" name="Gruppo 20"/>
          <p:cNvGrpSpPr/>
          <p:nvPr/>
        </p:nvGrpSpPr>
        <p:grpSpPr>
          <a:xfrm>
            <a:off x="264960" y="336240"/>
            <a:ext cx="11865240" cy="5021640"/>
            <a:chOff x="264960" y="336240"/>
            <a:chExt cx="11865240" cy="5021640"/>
          </a:xfrm>
        </p:grpSpPr>
        <p:pic>
          <p:nvPicPr>
            <p:cNvPr id="516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64960" y="33624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7" name="Immagine 1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64960" y="203832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8" name="Immagine 19" descr="Immagine che contiene testo, schermata, linea, schermo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64960" y="374076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9" name="Immagine 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43756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0" name="Immagine 13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3756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1" name="Immagine 7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9340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2" name="Immagine 15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9340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3" name="Immagine 9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95248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4" name="Immagine 17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5248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– precision – varia 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6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27" name="Gruppo 20"/>
          <p:cNvGrpSpPr/>
          <p:nvPr/>
        </p:nvGrpSpPr>
        <p:grpSpPr>
          <a:xfrm>
            <a:off x="260280" y="389520"/>
            <a:ext cx="11671560" cy="4968360"/>
            <a:chOff x="260280" y="389520"/>
            <a:chExt cx="11671560" cy="4968360"/>
          </a:xfrm>
        </p:grpSpPr>
        <p:pic>
          <p:nvPicPr>
            <p:cNvPr id="528" name="Immagine 3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60280" y="38952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9" name="Immagine 11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60280" y="207360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0" name="Immagine 19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60280" y="375804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1" name="Immagine 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39724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2" name="Immagine 13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9724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3" name="Immagine 7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59980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4" name="Immagine 15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59980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5" name="Immagine 9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80596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6" name="Immagine 17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0596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b="0" lang="it-IT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8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39" name="Gruppo 20"/>
          <p:cNvGrpSpPr/>
          <p:nvPr/>
        </p:nvGrpSpPr>
        <p:grpSpPr>
          <a:xfrm>
            <a:off x="254160" y="401400"/>
            <a:ext cx="11858400" cy="5060880"/>
            <a:chOff x="254160" y="401400"/>
            <a:chExt cx="11858400" cy="5060880"/>
          </a:xfrm>
        </p:grpSpPr>
        <p:pic>
          <p:nvPicPr>
            <p:cNvPr id="540" name="Immagine 3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54160" y="40140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1" name="Immagine 11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54160" y="211680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2" name="Immagine 19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54160" y="383256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3" name="Immagine 5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42568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4" name="Immagine 13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2568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5" name="Immagine 7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67936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6" name="Immagine 15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7936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7" name="Immagine 9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93664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8" name="Immagine 17" descr="Immagine che contiene testo, schermata, linea, numero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3664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8000"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– recall – varia 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0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1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2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3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4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Primo classificatore - Results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556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0.79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9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Classificatori stesso metodo scorsa volta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CasellaDiTesto 3"/>
          <p:cNvSpPr/>
          <p:nvPr/>
        </p:nvSpPr>
        <p:spPr>
          <a:xfrm>
            <a:off x="827280" y="2072520"/>
            <a:ext cx="9848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Tolta la normalizzazione delle feature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Lo split è effettuato dalla CV.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Numero di fold 3 a causa dell’elevato tempo di addestramento. Più di 3 ore dopo 5 folds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5" name="Rectangle 3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6" name="Rectangle 33"/>
          <p:cNvSpPr/>
          <p:nvPr/>
        </p:nvSpPr>
        <p:spPr>
          <a:xfrm flipH="1" rot="10800000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7" name="Rectangle 35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8" name="Rectangle 37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04400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3100" spc="-1" strike="noStrike">
                <a:solidFill>
                  <a:srgbClr val="ffffff"/>
                </a:solidFill>
                <a:latin typeface="Calibri Light"/>
              </a:rPr>
              <a:t>Classificatore su nuovo kernel – Validation curves - C</a:t>
            </a:r>
            <a:endParaRPr b="0" lang="it-IT" sz="3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70" name="Gruppo 27"/>
          <p:cNvGrpSpPr/>
          <p:nvPr/>
        </p:nvGrpSpPr>
        <p:grpSpPr>
          <a:xfrm>
            <a:off x="102960" y="2388600"/>
            <a:ext cx="11985840" cy="3053880"/>
            <a:chOff x="102960" y="2388600"/>
            <a:chExt cx="11985840" cy="3053880"/>
          </a:xfrm>
        </p:grpSpPr>
        <p:pic>
          <p:nvPicPr>
            <p:cNvPr id="571" name="Immagine 14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0296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2" name="Immagine 18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22748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3" name="Immagine 25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35164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4" name="Rectangle 3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5" name="Rectangle 34"/>
          <p:cNvSpPr/>
          <p:nvPr/>
        </p:nvSpPr>
        <p:spPr>
          <a:xfrm flipH="1" rot="10800000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6" name="Rectangle 36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7" name="Rectangle 38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10952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3100" spc="-1" strike="noStrike">
                <a:solidFill>
                  <a:srgbClr val="ffffff"/>
                </a:solidFill>
                <a:latin typeface="Calibri Light"/>
              </a:rPr>
              <a:t>Classificatore su nuovo kernel – Validation curve - Gamma</a:t>
            </a:r>
            <a:endParaRPr b="0" lang="it-IT" sz="3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79" name="Gruppo 28"/>
          <p:cNvGrpSpPr/>
          <p:nvPr/>
        </p:nvGrpSpPr>
        <p:grpSpPr>
          <a:xfrm>
            <a:off x="173520" y="2475720"/>
            <a:ext cx="11844360" cy="3173760"/>
            <a:chOff x="173520" y="2475720"/>
            <a:chExt cx="11844360" cy="3173760"/>
          </a:xfrm>
        </p:grpSpPr>
        <p:pic>
          <p:nvPicPr>
            <p:cNvPr id="580" name="Immagine 19" descr="Immagine che contiene testo, schermat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7352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1" name="Immagine 23" descr="Immagine che contiene testo, diagramma, schermat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24944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2" name="Immagine 27" descr="Immagine che contiene testo, Diagramm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32500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2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Rectangle 3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" name="Rectangle 4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9" name="Rectangle 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Probl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em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 rot="21593400">
            <a:off x="718560" y="1810440"/>
            <a:ext cx="10800000" cy="126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marL="397440" indent="-29808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The number of states can be quite high.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marL="397440" indent="-29808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For the characteristics of a website, there is a high probability of many redundant tests.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060000" y="3420000"/>
            <a:ext cx="5760000" cy="25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3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84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585" name="Rectangle 23"/>
            <p:cNvSpPr/>
            <p:nvPr/>
          </p:nvSpPr>
          <p:spPr>
            <a:xfrm flipH="1" rot="10800000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6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7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226440" y="407520"/>
            <a:ext cx="1086876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Classificatore su TreeEditDistance– Validation curves - 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89" name="Gruppo 2"/>
          <p:cNvGrpSpPr/>
          <p:nvPr/>
        </p:nvGrpSpPr>
        <p:grpSpPr>
          <a:xfrm>
            <a:off x="327960" y="2379960"/>
            <a:ext cx="11863800" cy="3280320"/>
            <a:chOff x="327960" y="2379960"/>
            <a:chExt cx="11863800" cy="3280320"/>
          </a:xfrm>
        </p:grpSpPr>
        <p:pic>
          <p:nvPicPr>
            <p:cNvPr id="590" name="Immagine 3" descr="Immagine che contiene testo, schermata, diagramm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3279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1" name="Immagine 5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4103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2" name="Immagine 7" descr="Immagine che contiene testo, diagramm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4927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5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313560" y="294480"/>
            <a:ext cx="115210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lassificatore su TreeEditDistance– Validation curve - Gamma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99" name="Gruppo 3"/>
          <p:cNvGrpSpPr/>
          <p:nvPr/>
        </p:nvGrpSpPr>
        <p:grpSpPr>
          <a:xfrm>
            <a:off x="150840" y="2432160"/>
            <a:ext cx="11890080" cy="3315240"/>
            <a:chOff x="150840" y="2432160"/>
            <a:chExt cx="11890080" cy="3315240"/>
          </a:xfrm>
        </p:grpSpPr>
        <p:pic>
          <p:nvPicPr>
            <p:cNvPr id="600" name="Immagine 4" descr="Immagine che contiene testo, diagramma, Diagramma, line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508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1" name="Immagine 5" descr="Immagine che contiene testo, diagramma, schermat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2422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2" name="Immagine 6" descr="Immagine che contiene testo, diagramma, schermat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3336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3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4" name="Rectangle 22"/>
          <p:cNvSpPr/>
          <p:nvPr/>
        </p:nvSpPr>
        <p:spPr>
          <a:xfrm flipH="1" rot="10800000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5" name="Rectangle 24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6" name="Rectangle 26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58940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3100" spc="-1" strike="noStrike">
                <a:solidFill>
                  <a:srgbClr val="ffffff"/>
                </a:solidFill>
                <a:latin typeface="Calibri Light"/>
              </a:rPr>
              <a:t>Classificatore su nuovo kernel e attr alberi – Validation curves - C</a:t>
            </a:r>
            <a:endParaRPr b="0" lang="it-IT" sz="3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08" name="Gruppo 10"/>
          <p:cNvGrpSpPr/>
          <p:nvPr/>
        </p:nvGrpSpPr>
        <p:grpSpPr>
          <a:xfrm>
            <a:off x="206280" y="2595600"/>
            <a:ext cx="11778840" cy="3108240"/>
            <a:chOff x="206280" y="2595600"/>
            <a:chExt cx="11778840" cy="3108240"/>
          </a:xfrm>
        </p:grpSpPr>
        <p:pic>
          <p:nvPicPr>
            <p:cNvPr id="609" name="Immagine 5" descr="Immagine che contiene testo, diagramma, Diagramma, schermat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20628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0" name="Immagine 3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25952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1" name="Immagine 8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31276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2" name="Rectangle 2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3" name="Rectangle 29"/>
          <p:cNvSpPr/>
          <p:nvPr/>
        </p:nvSpPr>
        <p:spPr>
          <a:xfrm flipH="1" rot="10800000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4" name="Rectangle 31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5" name="Rectangle 33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119816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3100" spc="-1" strike="noStrike">
                <a:solidFill>
                  <a:srgbClr val="ffffff"/>
                </a:solidFill>
                <a:latin typeface="Calibri Light"/>
              </a:rPr>
              <a:t>Classificatore su nuovo kernel e attr alberi – Validation curves Gamma</a:t>
            </a:r>
            <a:endParaRPr b="0" lang="it-IT" sz="3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17" name="Gruppo 23"/>
          <p:cNvGrpSpPr/>
          <p:nvPr/>
        </p:nvGrpSpPr>
        <p:grpSpPr>
          <a:xfrm>
            <a:off x="108360" y="2317320"/>
            <a:ext cx="11974680" cy="3130200"/>
            <a:chOff x="108360" y="2317320"/>
            <a:chExt cx="11974680" cy="3130200"/>
          </a:xfrm>
        </p:grpSpPr>
        <p:pic>
          <p:nvPicPr>
            <p:cNvPr id="618" name="Immagine 22" descr="Immagine che contiene testo, schermata, linea, diagramma&#10;&#10;Descrizione generata automaticamente"/>
            <p:cNvPicPr/>
            <p:nvPr/>
          </p:nvPicPr>
          <p:blipFill>
            <a:blip r:embed="rId1"/>
            <a:stretch/>
          </p:blipFill>
          <p:spPr>
            <a:xfrm>
              <a:off x="10836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9" name="Immagine 20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22892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0" name="Immagine 18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834948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3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--------------------VECCHI GRAFICI--------------------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Primo classificatore – Parametri usati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I parametri che si possono usare sono: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Similarità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 sugli attributi da noi definita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Numero nodi primo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Numero nodi secondo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Altezza primo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Altezza secondo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Average Branching Factor primo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Average Branching Factor secondo 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7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Primo classificatore – Validation curves - 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1" name="Immagine 19" descr="Immagine che contiene testo, diagramma, linea, schermata&#10;&#10;Descrizione generata automaticamente"/>
          <p:cNvPicPr/>
          <p:nvPr/>
        </p:nvPicPr>
        <p:blipFill>
          <a:blip r:embed="rId1"/>
          <a:stretch/>
        </p:blipFill>
        <p:spPr>
          <a:xfrm>
            <a:off x="10080" y="2501280"/>
            <a:ext cx="4332960" cy="3249720"/>
          </a:xfrm>
          <a:prstGeom prst="rect">
            <a:avLst/>
          </a:prstGeom>
          <a:ln w="0">
            <a:noFill/>
          </a:ln>
        </p:spPr>
      </p:pic>
      <p:pic>
        <p:nvPicPr>
          <p:cNvPr id="642" name="Immagine 20" descr="Immagine che contiene testo, diagramma, line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3934440" y="2501280"/>
            <a:ext cx="4332960" cy="3249720"/>
          </a:xfrm>
          <a:prstGeom prst="rect">
            <a:avLst/>
          </a:prstGeom>
          <a:ln w="0">
            <a:noFill/>
          </a:ln>
        </p:spPr>
      </p:pic>
      <p:pic>
        <p:nvPicPr>
          <p:cNvPr id="643" name="Immagine 21" descr="Immagine che contiene testo, schermata, diagramm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7858440" y="2501280"/>
            <a:ext cx="4332960" cy="32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6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Primo classificatore – Validation curve - Gamma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0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1" name="Immagine 12" descr="Immagine che contiene testo, schermata, Diagramma, diagramma&#10;&#10;Descrizione generata automaticamente"/>
          <p:cNvPicPr/>
          <p:nvPr/>
        </p:nvPicPr>
        <p:blipFill>
          <a:blip r:embed="rId1"/>
          <a:stretch/>
        </p:blipFill>
        <p:spPr>
          <a:xfrm>
            <a:off x="0" y="2602080"/>
            <a:ext cx="4316400" cy="3237120"/>
          </a:xfrm>
          <a:prstGeom prst="rect">
            <a:avLst/>
          </a:prstGeom>
          <a:ln w="0">
            <a:noFill/>
          </a:ln>
        </p:spPr>
      </p:pic>
      <p:pic>
        <p:nvPicPr>
          <p:cNvPr id="652" name="Immagine 14" descr="Immagine che contiene testo, schermata, Diagramm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7875360" y="2608920"/>
            <a:ext cx="4316400" cy="3237120"/>
          </a:xfrm>
          <a:prstGeom prst="rect">
            <a:avLst/>
          </a:prstGeom>
          <a:ln w="0">
            <a:noFill/>
          </a:ln>
        </p:spPr>
      </p:pic>
      <p:pic>
        <p:nvPicPr>
          <p:cNvPr id="653" name="Immagine 16" descr="Immagine che contiene testo, schermata, diagramm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3937680" y="2608920"/>
            <a:ext cx="4126680" cy="309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6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Pri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mo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cla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ssif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icat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ore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-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Res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0" name="CasellaDiTesto 4"/>
          <p:cNvSpPr/>
          <p:nvPr/>
        </p:nvSpPr>
        <p:spPr>
          <a:xfrm>
            <a:off x="997560" y="1840680"/>
            <a:ext cx="10022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Execution time: 0:07:39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1" name="Tabella 5"/>
          <p:cNvGraphicFramePr/>
          <p:nvPr/>
        </p:nvGraphicFramePr>
        <p:xfrm>
          <a:off x="997560" y="2713320"/>
          <a:ext cx="10269720" cy="11124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4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l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f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–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P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Un primo classificatore di prova sarà SVC per un problema di classificazione multiclass.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I parametri che si possono usare sono: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Similarità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 sugli attributi da noi definita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RTED.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Sequenza di costo minimo di operazioni che modificano nodi che trasformano un DOM in un altro.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Magari può essere utile sapere quante operazioni mi servono per trasformare un DOM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Levenshtein.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Minimo numero di modifiche di un singolo carattere necessarie per trasformare una stringa in un’altra. 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Può essere utile per quelle pagine in cui cambiano solo pochi caratteri (tipo una stringa) , ma è difficile capire se hanno stessa funzionalità o meno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Potrebbe vedere dom diversi solo per una stringa? (tipo Admin-User)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Rectangle 6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5" name="Rectangle 8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Rectangle 10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Our job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395680" y="1820880"/>
            <a:ext cx="928440" cy="88200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495680" y="254088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Crawling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7915680" y="218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8637120" y="218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8638560" y="290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5"/>
          <a:stretch/>
        </p:blipFill>
        <p:spPr>
          <a:xfrm>
            <a:off x="7917120" y="2900880"/>
            <a:ext cx="721440" cy="6991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 txBox="1"/>
          <p:nvPr/>
        </p:nvSpPr>
        <p:spPr>
          <a:xfrm>
            <a:off x="7920000" y="353772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Web pages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(states)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3240000" y="344088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Web site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6"/>
          <a:stretch/>
        </p:blipFill>
        <p:spPr>
          <a:xfrm rot="21590400">
            <a:off x="3061800" y="2006640"/>
            <a:ext cx="1432080" cy="143208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5580000" y="3240000"/>
            <a:ext cx="540000" cy="1260000"/>
          </a:xfrm>
          <a:prstGeom prst="down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3780000" y="4500000"/>
            <a:ext cx="432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Check if the new state is a near duplicate of a state already explored.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If yes, discard it.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If not, add it to the set.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9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70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671" name="Rectangle 23"/>
            <p:cNvSpPr/>
            <p:nvPr/>
          </p:nvSpPr>
          <p:spPr>
            <a:xfrm flipH="1" rot="10800000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72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73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371600" y="407520"/>
            <a:ext cx="972360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Secondo classificatore – Validation curves - 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5" name="Immagine 6" descr="Immagine che contiene testo, diagramma, linea, schermata&#10;&#10;Descrizione generata automaticamente"/>
          <p:cNvPicPr/>
          <p:nvPr/>
        </p:nvPicPr>
        <p:blipFill>
          <a:blip r:embed="rId1"/>
          <a:stretch/>
        </p:blipFill>
        <p:spPr>
          <a:xfrm>
            <a:off x="4039560" y="2333880"/>
            <a:ext cx="4002120" cy="3001680"/>
          </a:xfrm>
          <a:prstGeom prst="rect">
            <a:avLst/>
          </a:prstGeom>
          <a:ln w="0">
            <a:noFill/>
          </a:ln>
        </p:spPr>
      </p:pic>
      <p:pic>
        <p:nvPicPr>
          <p:cNvPr id="676" name="Immagine 4" descr="Immagine che contiene testo, diagramma, linea, schermata&#10;&#10;Descrizione generata automaticamente"/>
          <p:cNvPicPr/>
          <p:nvPr/>
        </p:nvPicPr>
        <p:blipFill>
          <a:blip r:embed="rId2"/>
          <a:stretch/>
        </p:blipFill>
        <p:spPr>
          <a:xfrm>
            <a:off x="0" y="2333880"/>
            <a:ext cx="4002120" cy="3001680"/>
          </a:xfrm>
          <a:prstGeom prst="rect">
            <a:avLst/>
          </a:prstGeom>
          <a:ln w="0">
            <a:noFill/>
          </a:ln>
        </p:spPr>
      </p:pic>
      <p:pic>
        <p:nvPicPr>
          <p:cNvPr id="677" name="Immagine 10" descr="Immagine che contiene testo, diagramma, line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8079480" y="2348280"/>
            <a:ext cx="4002120" cy="30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Secondo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classificatore – Validation curve - Gamma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4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5" name="Immagine 21" descr="Immagine che contiene testo, diagramma, linea, schermata&#10;&#10;Descrizione generata automaticamente"/>
          <p:cNvPicPr/>
          <p:nvPr/>
        </p:nvPicPr>
        <p:blipFill>
          <a:blip r:embed="rId1"/>
          <a:stretch/>
        </p:blipFill>
        <p:spPr>
          <a:xfrm>
            <a:off x="0" y="2508480"/>
            <a:ext cx="4255200" cy="3191400"/>
          </a:xfrm>
          <a:prstGeom prst="rect">
            <a:avLst/>
          </a:prstGeom>
          <a:ln w="0">
            <a:noFill/>
          </a:ln>
        </p:spPr>
      </p:pic>
      <p:pic>
        <p:nvPicPr>
          <p:cNvPr id="686" name="Immagine 23" descr="Immagine che contiene testo, diagramma, line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3849480" y="2508480"/>
            <a:ext cx="4255200" cy="3191400"/>
          </a:xfrm>
          <a:prstGeom prst="rect">
            <a:avLst/>
          </a:prstGeom>
          <a:ln w="0">
            <a:noFill/>
          </a:ln>
        </p:spPr>
      </p:pic>
      <p:pic>
        <p:nvPicPr>
          <p:cNvPr id="687" name="Immagine 25" descr="Immagine che contiene testo, diagramma, Diagramma, schermata&#10;&#10;Descrizione generata automaticamente"/>
          <p:cNvPicPr/>
          <p:nvPr/>
        </p:nvPicPr>
        <p:blipFill>
          <a:blip r:embed="rId3"/>
          <a:stretch/>
        </p:blipFill>
        <p:spPr>
          <a:xfrm>
            <a:off x="7894080" y="2508480"/>
            <a:ext cx="4255200" cy="319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Secondo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classificatore - Results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694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8e2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0.89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Balanced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0.77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7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Secondo classificatore – Parametri usati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Un primo classificatore di prova sarà SVC per un problema di classificazione multiclass.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I parametri che si possono usare sono: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Similarità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 sugli attributi da noi definita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DOM_SIMHASH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DOM_ContentHash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RTED.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Sequenza di costo minimo di operazioni che modificano nodi che trasformano un DOM in un altro.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630000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Magari può essere utile sapere quante operazioni mi servono per trasformare un DOM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Levenshtein.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Minimo numero di modifiche di un singolo carattere necessarie per trasformare una stringa in un’altra. 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630000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Può essere utile per quelle pagine in cui cambiano solo pochi caratteri (tipo una stringa) , ma è difficile capire se hanno stessa funzionalità o meno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lvl="1" marL="630000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Potrebbe vedere dom diversi solo per una stringa? (tipo Admin-User)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703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704" name="Rectangle 23"/>
            <p:cNvSpPr/>
            <p:nvPr/>
          </p:nvSpPr>
          <p:spPr>
            <a:xfrm flipH="1" rot="10800000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05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06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1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1371600" y="407520"/>
            <a:ext cx="972360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z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l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f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–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V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l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v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-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C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8" name="Immagine 11" descr="Immagine che contiene testo, diagramma, linea, schermata&#10;&#10;Descrizione generata automaticamente"/>
          <p:cNvPicPr/>
          <p:nvPr/>
        </p:nvPicPr>
        <p:blipFill>
          <a:blip r:embed="rId1"/>
          <a:stretch/>
        </p:blipFill>
        <p:spPr>
          <a:xfrm>
            <a:off x="67320" y="2422800"/>
            <a:ext cx="4068720" cy="3051720"/>
          </a:xfrm>
          <a:prstGeom prst="rect">
            <a:avLst/>
          </a:prstGeom>
          <a:ln w="0">
            <a:noFill/>
          </a:ln>
        </p:spPr>
      </p:pic>
      <p:pic>
        <p:nvPicPr>
          <p:cNvPr id="709" name="Immagine 12" descr="Immagine che contiene testo, diagramma, Diagramma, linea&#10;&#10;Descrizione generata automaticamente"/>
          <p:cNvPicPr/>
          <p:nvPr/>
        </p:nvPicPr>
        <p:blipFill>
          <a:blip r:embed="rId2"/>
          <a:stretch/>
        </p:blipFill>
        <p:spPr>
          <a:xfrm>
            <a:off x="7850520" y="2421720"/>
            <a:ext cx="4068720" cy="3051720"/>
          </a:xfrm>
          <a:prstGeom prst="rect">
            <a:avLst/>
          </a:prstGeom>
          <a:ln w="0">
            <a:noFill/>
          </a:ln>
        </p:spPr>
      </p:pic>
      <p:pic>
        <p:nvPicPr>
          <p:cNvPr id="710" name="Immagine 13" descr="Immagine che contiene testo, diagramma, line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3925440" y="2422800"/>
            <a:ext cx="4068720" cy="305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3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Secondo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classificatore – Validation curve - Gamma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7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Immagine 12" descr="Immagine che contiene testo, diagramma, linea, Diagramma&#10;&#10;Descrizione generata automaticamente"/>
          <p:cNvPicPr/>
          <p:nvPr/>
        </p:nvPicPr>
        <p:blipFill>
          <a:blip r:embed="rId1"/>
          <a:stretch/>
        </p:blipFill>
        <p:spPr>
          <a:xfrm>
            <a:off x="89640" y="2682720"/>
            <a:ext cx="4318560" cy="3238920"/>
          </a:xfrm>
          <a:prstGeom prst="rect">
            <a:avLst/>
          </a:prstGeom>
          <a:ln w="0">
            <a:noFill/>
          </a:ln>
        </p:spPr>
      </p:pic>
      <p:pic>
        <p:nvPicPr>
          <p:cNvPr id="719" name="Immagine 14" descr="Immagine che contiene testo, diagramma, line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3994560" y="2682720"/>
            <a:ext cx="4318560" cy="3238920"/>
          </a:xfrm>
          <a:prstGeom prst="rect">
            <a:avLst/>
          </a:prstGeom>
          <a:ln w="0">
            <a:noFill/>
          </a:ln>
        </p:spPr>
      </p:pic>
      <p:pic>
        <p:nvPicPr>
          <p:cNvPr id="720" name="Immagine 16" descr="Immagine che contiene testo, diagramma, Diagramma, linea&#10;&#10;Descrizione generata automaticamente"/>
          <p:cNvPicPr/>
          <p:nvPr/>
        </p:nvPicPr>
        <p:blipFill>
          <a:blip r:embed="rId3"/>
          <a:stretch/>
        </p:blipFill>
        <p:spPr>
          <a:xfrm>
            <a:off x="7899480" y="2682720"/>
            <a:ext cx="431856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3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Secondo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 classificatore - Results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727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/>
                <a:gridCol w="1711440"/>
                <a:gridCol w="1711440"/>
                <a:gridCol w="1711440"/>
                <a:gridCol w="1711440"/>
                <a:gridCol w="1711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it-IT" sz="1300" spc="-1" strike="noStrike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0.69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0.91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Balanced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0.80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0.68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0.24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--------------------VECCHI </a:t>
            </a: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GRAFICI--------------------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-----------------------------------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9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Altre similitudini – Tra padri e figli di un nodo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3" name="Ovale 3"/>
          <p:cNvSpPr/>
          <p:nvPr/>
        </p:nvSpPr>
        <p:spPr>
          <a:xfrm>
            <a:off x="552960" y="213840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Figli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Ovale 4"/>
          <p:cNvSpPr/>
          <p:nvPr/>
        </p:nvSpPr>
        <p:spPr>
          <a:xfrm>
            <a:off x="552960" y="440892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 e Attributi HTML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Figli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CasellaDiTesto 6"/>
          <p:cNvSpPr/>
          <p:nvPr/>
        </p:nvSpPr>
        <p:spPr>
          <a:xfrm>
            <a:off x="4687200" y="2296080"/>
            <a:ext cx="18385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TagA, nodo padre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Doppia parentesi graffa 10"/>
          <p:cNvSpPr/>
          <p:nvPr/>
        </p:nvSpPr>
        <p:spPr>
          <a:xfrm>
            <a:off x="3664800" y="2708280"/>
            <a:ext cx="385776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CasellaDiTesto 14"/>
          <p:cNvSpPr/>
          <p:nvPr/>
        </p:nvSpPr>
        <p:spPr>
          <a:xfrm>
            <a:off x="995760" y="176904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Nodo A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CasellaDiTesto 16"/>
          <p:cNvSpPr/>
          <p:nvPr/>
        </p:nvSpPr>
        <p:spPr>
          <a:xfrm>
            <a:off x="995760" y="407556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Nodo B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CasellaDiTesto 17"/>
          <p:cNvSpPr/>
          <p:nvPr/>
        </p:nvSpPr>
        <p:spPr>
          <a:xfrm>
            <a:off x="4722480" y="4638240"/>
            <a:ext cx="20314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TagB, nodo padre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CasellaDiTesto 24"/>
          <p:cNvSpPr/>
          <p:nvPr/>
        </p:nvSpPr>
        <p:spPr>
          <a:xfrm>
            <a:off x="8909640" y="3595320"/>
            <a:ext cx="3024000" cy="73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Indice di Jaccard su insieme.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Similitudine nodo-nodo tra figli -&gt; media delle sim. (Molto costosa)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CasellaDiTesto 25"/>
          <p:cNvSpPr/>
          <p:nvPr/>
        </p:nvSpPr>
        <p:spPr>
          <a:xfrm>
            <a:off x="3191400" y="276264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A =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CasellaDiTesto 26"/>
          <p:cNvSpPr/>
          <p:nvPr/>
        </p:nvSpPr>
        <p:spPr>
          <a:xfrm>
            <a:off x="3191400" y="508248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B =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Freccia destra 27"/>
          <p:cNvSpPr/>
          <p:nvPr/>
        </p:nvSpPr>
        <p:spPr>
          <a:xfrm>
            <a:off x="2453040" y="280476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4" name="Freccia destra 28"/>
          <p:cNvSpPr/>
          <p:nvPr/>
        </p:nvSpPr>
        <p:spPr>
          <a:xfrm>
            <a:off x="2453040" y="511740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5" name="Freccia destra 29"/>
          <p:cNvSpPr/>
          <p:nvPr/>
        </p:nvSpPr>
        <p:spPr>
          <a:xfrm rot="20362800">
            <a:off x="7532640" y="488592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6" name="Freccia destra 30"/>
          <p:cNvSpPr/>
          <p:nvPr/>
        </p:nvSpPr>
        <p:spPr>
          <a:xfrm rot="1401000">
            <a:off x="7507800" y="306324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7" name="Ovale 2"/>
          <p:cNvSpPr/>
          <p:nvPr/>
        </p:nvSpPr>
        <p:spPr>
          <a:xfrm>
            <a:off x="3763440" y="26762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Ovale 5"/>
          <p:cNvSpPr/>
          <p:nvPr/>
        </p:nvSpPr>
        <p:spPr>
          <a:xfrm>
            <a:off x="4687200" y="266976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Ovale 8"/>
          <p:cNvSpPr/>
          <p:nvPr/>
        </p:nvSpPr>
        <p:spPr>
          <a:xfrm>
            <a:off x="5624640" y="26762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Ovale 12"/>
          <p:cNvSpPr/>
          <p:nvPr/>
        </p:nvSpPr>
        <p:spPr>
          <a:xfrm>
            <a:off x="6545160" y="26816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Doppia parentesi graffa 19"/>
          <p:cNvSpPr/>
          <p:nvPr/>
        </p:nvSpPr>
        <p:spPr>
          <a:xfrm>
            <a:off x="3645720" y="5062680"/>
            <a:ext cx="385776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2" name="Ovale 20"/>
          <p:cNvSpPr/>
          <p:nvPr/>
        </p:nvSpPr>
        <p:spPr>
          <a:xfrm>
            <a:off x="3744000" y="50302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Ovale 21"/>
          <p:cNvSpPr/>
          <p:nvPr/>
        </p:nvSpPr>
        <p:spPr>
          <a:xfrm>
            <a:off x="4667760" y="502380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Ovale 22"/>
          <p:cNvSpPr/>
          <p:nvPr/>
        </p:nvSpPr>
        <p:spPr>
          <a:xfrm>
            <a:off x="5605200" y="50302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Ovale 23"/>
          <p:cNvSpPr/>
          <p:nvPr/>
        </p:nvSpPr>
        <p:spPr>
          <a:xfrm>
            <a:off x="6526080" y="50356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Child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CasellaDiTesto 31"/>
          <p:cNvSpPr/>
          <p:nvPr/>
        </p:nvSpPr>
        <p:spPr>
          <a:xfrm>
            <a:off x="3141000" y="6111720"/>
            <a:ext cx="481068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I figli di un nodo possono essere inseriti come informazione aggiuntiva ai StructureElement.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CasellaDiTesto 32"/>
          <p:cNvSpPr/>
          <p:nvPr/>
        </p:nvSpPr>
        <p:spPr>
          <a:xfrm>
            <a:off x="8067960" y="6111720"/>
            <a:ext cx="364572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Sono considerati solo i figli diretti dei nodi e non tutti i discendenti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0" name="Rectangle 16"/>
          <p:cNvSpPr/>
          <p:nvPr/>
        </p:nvSpPr>
        <p:spPr>
          <a:xfrm flipH="1" rot="10800000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1" name="Rectangle 17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How – Basic approach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81440" y="2538360"/>
            <a:ext cx="1258560" cy="121968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180000" y="3578040"/>
            <a:ext cx="1258560" cy="121968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1620000" y="3420000"/>
            <a:ext cx="1260000" cy="5400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Input to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2880000" y="288000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0" y="4797720"/>
            <a:ext cx="1620000" cy="42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Pair of pages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2880000" y="4320000"/>
            <a:ext cx="1620000" cy="42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Methodology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4320000" y="3420000"/>
            <a:ext cx="1080000" cy="5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Output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5400000" y="3523680"/>
            <a:ext cx="19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Similarity score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7200000" y="3433680"/>
            <a:ext cx="1260000" cy="5400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Input to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8475840" y="3089520"/>
            <a:ext cx="1244160" cy="124416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8460000" y="4333680"/>
            <a:ext cx="12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Classifier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9720000" y="3433680"/>
            <a:ext cx="1080000" cy="5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Output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10800000" y="3240000"/>
            <a:ext cx="144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Near duplicate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Different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0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Altre similitudini – Analizzare testo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4" name="CasellaDiTesto 18"/>
          <p:cNvSpPr/>
          <p:nvPr/>
        </p:nvSpPr>
        <p:spPr>
          <a:xfrm>
            <a:off x="1066680" y="2100960"/>
            <a:ext cx="10722240" cy="11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Già sono stati usati alcuni?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Trovare dei pattern nel testo su cui basare la similarità (SSemantic Pattern Tree Kernels for Short-text Classification)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Da kelp c’è </a:t>
            </a:r>
            <a:r>
              <a:rPr b="0" lang="it-IT" sz="141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LexicalStructureElementSimilarity</a:t>
            </a: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  che basa la similarità su word embedding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7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Informazioni che ho su un nodo html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/>
          </p:nvPr>
        </p:nvSpPr>
        <p:spPr>
          <a:xfrm>
            <a:off x="1371600" y="2238840"/>
            <a:ext cx="9723600" cy="3762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Tag html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Attributi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Class, id, attributi di form (nome e type),</a:t>
            </a:r>
            <a:endParaRPr b="0" lang="it-IT" sz="1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Nodo padre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Nodi figlio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Contenuto testuale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Profondità nell’albero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Eventi javascript come onclick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4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Nuove funzioni di similarità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1371600" y="4404240"/>
            <a:ext cx="9723600" cy="1596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Migliorare la similarità considerando i figli e il padre di un nodo. Se hanno stesso padre e stessi figli, probabilmente saranno nello stesso contesto (slide precedenti)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Analizzare il testo dell’html (indicizzare il testo). Esiste già probabilmente (da KeLP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it-IT" sz="1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LexicalStructureElementSimilarity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 applies a similarity based on word embeddings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9" name="CasellaDiTesto 3"/>
          <p:cNvSpPr/>
          <p:nvPr/>
        </p:nvSpPr>
        <p:spPr>
          <a:xfrm>
            <a:off x="620280" y="1622880"/>
            <a:ext cx="1033128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410" spc="-1" strike="noStrike">
                <a:solidFill>
                  <a:srgbClr val="000000"/>
                </a:solidFill>
                <a:latin typeface="Calibri"/>
              </a:rPr>
              <a:t>Validazione su parametro C per SVC. </a:t>
            </a:r>
            <a:endParaRPr b="0" lang="it-IT" sz="14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C rappresenta il nostro desiderio di ottenere un iperpiano che separa correttamente più istanza possibili. Bassi valori di C portano ad un iperpiano con un grande minimo margine, mentre alti valori di C portano ad uno con un margine più piccolo. A seconda dei dati, potrebbe essere meglio l’uno o l’altro per evitare di etichettare male determinati campioni.</a:t>
            </a:r>
            <a:endParaRPr b="0" lang="it-I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0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1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2" name="Rectangle 11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3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4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9000"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Debug su pagine che dovrebbero essere diverse secondo la classificazione umana, ma la similarità dice che sono uguali – Da cancellare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796" name="Tabella 4"/>
          <p:cNvGraphicFramePr/>
          <p:nvPr/>
        </p:nvGraphicFramePr>
        <p:xfrm>
          <a:off x="760320" y="1802160"/>
          <a:ext cx="10779840" cy="3571200"/>
        </p:xfrm>
        <a:graphic>
          <a:graphicData uri="http://schemas.openxmlformats.org/drawingml/2006/table">
            <a:tbl>
              <a:tblPr/>
              <a:tblGrid>
                <a:gridCol w="1796400"/>
                <a:gridCol w="1331640"/>
                <a:gridCol w="1502640"/>
                <a:gridCol w="1607760"/>
                <a:gridCol w="1639440"/>
                <a:gridCol w="290052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App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State1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State2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human_class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Attr_similarity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3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Controllo manuale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822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ppma 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state42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state683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La prima è una pagina per creare un tag, la seconda è una pagina per fare un update. I dom differiscono per la stessa cosa della riga sottostante</a:t>
                      </a:r>
                      <a:endParaRPr b="0" lang="it-IT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457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mantisbt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state1646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state1649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1.0001621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Cambiano per un &lt;div&gt; che in uno ha class=’’, mentre l’altro ha class=‘hidden’</a:t>
                      </a:r>
                      <a:endParaRPr b="0" lang="it-IT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640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state134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state1347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1.0003637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Cambiano solo per un tag &lt;span&gt; che fa passare la ricerca da »simple» ad «advanced» (select box)</a:t>
                      </a:r>
                      <a:endParaRPr b="0" lang="it-IT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640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state130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state1325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1.0008286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Cambiano solo per un tag &lt;span&gt; che fa passare la ricerca da »simple» ad «advanced» (select box)</a:t>
                      </a:r>
                      <a:endParaRPr b="0" lang="it-IT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640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state16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state138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3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1.000645</a:t>
                      </a:r>
                      <a:endParaRPr b="0" lang="it-IT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Cambiano solo per un tag &lt;span&gt; che cambia la ricerda da «advanced» a «simple» (toglie una select box)</a:t>
                      </a:r>
                      <a:endParaRPr b="0" lang="it-IT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2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Rectangle 18"/>
          <p:cNvSpPr/>
          <p:nvPr/>
        </p:nvSpPr>
        <p:spPr>
          <a:xfrm flipH="1" rot="10800000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Rectangle 19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Used methodologies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1260000" y="1800000"/>
            <a:ext cx="82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Word embeddings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From Neural Embeddings for Web Testing" descr="Neural Embeddings for Web Testing"/>
          <p:cNvPicPr/>
          <p:nvPr/>
        </p:nvPicPr>
        <p:blipFill>
          <a:blip r:embed="rId1"/>
          <a:stretch/>
        </p:blipFill>
        <p:spPr>
          <a:xfrm>
            <a:off x="3240000" y="2160000"/>
            <a:ext cx="5400000" cy="161820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1260000" y="4140000"/>
            <a:ext cx="2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Tree kernels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3060000" y="4504320"/>
            <a:ext cx="5040000" cy="209484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 txBox="1"/>
          <p:nvPr/>
        </p:nvSpPr>
        <p:spPr>
          <a:xfrm>
            <a:off x="4140000" y="3901680"/>
            <a:ext cx="3600000" cy="28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700" spc="-1" strike="noStrike">
                <a:solidFill>
                  <a:srgbClr val="000000"/>
                </a:solidFill>
                <a:latin typeface="Arial"/>
              </a:rPr>
              <a:t>From Neural Embeddings for Web Testing arXiv:2306.07400v1 [cs.SE] 12 Jun 2023</a:t>
            </a:r>
            <a:endParaRPr b="0" lang="it-IT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3780000" y="6480000"/>
            <a:ext cx="4320000" cy="28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700" spc="-1" strike="noStrike">
                <a:solidFill>
                  <a:srgbClr val="000000"/>
                </a:solidFill>
                <a:latin typeface="Arial"/>
              </a:rPr>
              <a:t>From Web Application Testing: Using Tree Kernels to Detect Near-duplicate States in Automated Model Inference arXiv:2108.13322v1 [cs.SE] 30 Aug 2021</a:t>
            </a:r>
            <a:endParaRPr b="0" lang="it-IT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8280000" y="5040000"/>
            <a:ext cx="32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Subtree kernels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Subset tree kernels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Partial Tree kernel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22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8" name="Rectangle 24"/>
          <p:cNvSpPr/>
          <p:nvPr/>
        </p:nvSpPr>
        <p:spPr>
          <a:xfrm flipH="1" rot="10800000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9" name="Rectangle 26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0" name="Rectangle 2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1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Dataset used to train classifiers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23777</TotalTime>
  <Application>LibreOffice/7.5.6.2$Linux_X86_64 LibreOffice_project/50$Build-2</Application>
  <AppVersion>15.0000</AppVersion>
  <Words>2204</Words>
  <Paragraphs>398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2023-08-26T00:18:07Z</dcterms:created>
  <dc:creator>GIUSEPPE PORCARO</dc:creator>
  <dc:description/>
  <dc:language>it-IT</dc:language>
  <cp:lastModifiedBy/>
  <dcterms:modified xsi:type="dcterms:W3CDTF">2023-10-02T03:42:47Z</dcterms:modified>
  <cp:revision>19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ActionId">
    <vt:lpwstr>a19be3fd-6739-4bad-9263-33fa06b67d21</vt:lpwstr>
  </property>
  <property fmtid="{D5CDD505-2E9C-101B-9397-08002B2CF9AE}" pid="3" name="MSIP_Label_2ad0b24d-6422-44b0-b3de-abb3a9e8c81a_ContentBits">
    <vt:lpwstr>0</vt:lpwstr>
  </property>
  <property fmtid="{D5CDD505-2E9C-101B-9397-08002B2CF9AE}" pid="4" name="MSIP_Label_2ad0b24d-6422-44b0-b3de-abb3a9e8c81a_Enabled">
    <vt:lpwstr>true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etDate">
    <vt:lpwstr>2023-08-26T00:18:37Z</vt:lpwstr>
  </property>
  <property fmtid="{D5CDD505-2E9C-101B-9397-08002B2CF9AE}" pid="8" name="MSIP_Label_2ad0b24d-6422-44b0-b3de-abb3a9e8c81a_SiteId">
    <vt:lpwstr>2fcfe26a-bb62-46b0-b1e3-28f9da0c45fd</vt:lpwstr>
  </property>
  <property fmtid="{D5CDD505-2E9C-101B-9397-08002B2CF9AE}" pid="9" name="PresentationFormat">
    <vt:lpwstr>Widescreen</vt:lpwstr>
  </property>
  <property fmtid="{D5CDD505-2E9C-101B-9397-08002B2CF9AE}" pid="10" name="Slides">
    <vt:i4>67</vt:i4>
  </property>
</Properties>
</file>